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handoutMasterIdLst>
    <p:handoutMasterId r:id="rId50"/>
  </p:handoutMasterIdLst>
  <p:sldIdLst>
    <p:sldId id="307" r:id="rId2"/>
    <p:sldId id="337" r:id="rId3"/>
    <p:sldId id="419" r:id="rId4"/>
    <p:sldId id="420" r:id="rId5"/>
    <p:sldId id="421" r:id="rId6"/>
    <p:sldId id="422" r:id="rId7"/>
    <p:sldId id="375" r:id="rId8"/>
    <p:sldId id="290" r:id="rId9"/>
    <p:sldId id="403" r:id="rId10"/>
    <p:sldId id="404" r:id="rId11"/>
    <p:sldId id="405" r:id="rId12"/>
    <p:sldId id="406" r:id="rId13"/>
    <p:sldId id="426" r:id="rId14"/>
    <p:sldId id="407" r:id="rId15"/>
    <p:sldId id="408" r:id="rId16"/>
    <p:sldId id="427" r:id="rId17"/>
    <p:sldId id="428" r:id="rId18"/>
    <p:sldId id="429" r:id="rId19"/>
    <p:sldId id="430" r:id="rId20"/>
    <p:sldId id="431" r:id="rId21"/>
    <p:sldId id="411" r:id="rId22"/>
    <p:sldId id="432" r:id="rId23"/>
    <p:sldId id="409" r:id="rId24"/>
    <p:sldId id="433" r:id="rId25"/>
    <p:sldId id="413" r:id="rId26"/>
    <p:sldId id="434" r:id="rId27"/>
    <p:sldId id="435" r:id="rId28"/>
    <p:sldId id="410" r:id="rId29"/>
    <p:sldId id="436" r:id="rId30"/>
    <p:sldId id="437" r:id="rId31"/>
    <p:sldId id="438" r:id="rId32"/>
    <p:sldId id="439" r:id="rId33"/>
    <p:sldId id="440" r:id="rId34"/>
    <p:sldId id="425" r:id="rId35"/>
    <p:sldId id="441" r:id="rId36"/>
    <p:sldId id="415" r:id="rId37"/>
    <p:sldId id="442" r:id="rId38"/>
    <p:sldId id="443" r:id="rId39"/>
    <p:sldId id="444" r:id="rId40"/>
    <p:sldId id="445" r:id="rId41"/>
    <p:sldId id="446" r:id="rId42"/>
    <p:sldId id="447" r:id="rId43"/>
    <p:sldId id="448" r:id="rId44"/>
    <p:sldId id="383" r:id="rId45"/>
    <p:sldId id="339" r:id="rId46"/>
    <p:sldId id="340" r:id="rId47"/>
    <p:sldId id="305"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15" d="100"/>
          <a:sy n="115" d="100"/>
        </p:scale>
        <p:origin x="408" y="72"/>
      </p:cViewPr>
      <p:guideLst>
        <p:guide orient="horz" pos="1620"/>
        <p:guide pos="2880"/>
      </p:guideLst>
    </p:cSldViewPr>
  </p:slideViewPr>
  <p:notesTextViewPr>
    <p:cViewPr>
      <p:scale>
        <a:sx n="1" d="1"/>
        <a:sy n="1" d="1"/>
      </p:scale>
      <p:origin x="0" y="0"/>
    </p:cViewPr>
  </p:notesTextViewPr>
  <p:notesViewPr>
    <p:cSldViewPr>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8A8C5-C053-48CA-BF8E-DD3FB6A5487C}" type="datetimeFigureOut">
              <a:rPr lang="es-ES" smtClean="0"/>
              <a:t>29/01/2017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43E0D-2790-4784-8125-A8167663F65F}" type="slidenum">
              <a:rPr lang="es-ES" smtClean="0"/>
              <a:t>‹Nº›</a:t>
            </a:fld>
            <a:endParaRPr lang="es-ES"/>
          </a:p>
        </p:txBody>
      </p:sp>
    </p:spTree>
    <p:extLst>
      <p:ext uri="{BB962C8B-B14F-4D97-AF65-F5344CB8AC3E}">
        <p14:creationId xmlns:p14="http://schemas.microsoft.com/office/powerpoint/2010/main" val="62561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1/29/2017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14199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hit 75% of the US market you would</a:t>
            </a:r>
            <a:r>
              <a:rPr lang="en-US" baseline="0" dirty="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623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a:t>
            </a:r>
            <a:r>
              <a:rPr lang="en-US" baseline="0" dirty="0"/>
              <a:t> different ways to test mobile applications.</a:t>
            </a:r>
          </a:p>
          <a:p>
            <a:endParaRPr lang="en-US" baseline="0" dirty="0"/>
          </a:p>
          <a:p>
            <a:r>
              <a:rPr lang="en-US" baseline="0" dirty="0"/>
              <a:t>We can have extensive beta tests with our users, which is good for hands on, but hard to get feedback.</a:t>
            </a:r>
          </a:p>
          <a:p>
            <a:endParaRPr lang="en-US" baseline="0" dirty="0"/>
          </a:p>
          <a:p>
            <a:r>
              <a:rPr lang="en-US" baseline="0" dirty="0"/>
              <a:t>We can spend hours upon hours manually testing which can help find bugs, but can bog down developers.</a:t>
            </a:r>
          </a:p>
          <a:p>
            <a:endParaRPr lang="en-US" baseline="0" dirty="0"/>
          </a:p>
          <a:p>
            <a:r>
              <a:rPr lang="en-US" baseline="0" dirty="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898024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07669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8042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44603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84331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949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11277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503846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50113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1/29/2017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0438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696501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4188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274919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43631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8630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945029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257751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37</a:t>
            </a:fld>
            <a:endParaRPr lang="en-US"/>
          </a:p>
        </p:txBody>
      </p:sp>
    </p:spTree>
    <p:extLst>
      <p:ext uri="{BB962C8B-B14F-4D97-AF65-F5344CB8AC3E}">
        <p14:creationId xmlns:p14="http://schemas.microsoft.com/office/powerpoint/2010/main" val="354473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95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93062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43976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6589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72707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225148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a:solidFill>
                  <a:schemeClr val="tx1"/>
                </a:solidFill>
                <a:effectLst/>
                <a:latin typeface="+mn-lt"/>
                <a:ea typeface="+mn-ea"/>
                <a:cs typeface="+mn-cs"/>
              </a:rPr>
              <a:t>OpenSignal</a:t>
            </a:r>
            <a:r>
              <a:rPr lang="en-US" sz="1200" kern="1200" dirty="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11</a:t>
            </a:fld>
            <a:endParaRPr lang="en-US"/>
          </a:p>
        </p:txBody>
      </p:sp>
    </p:spTree>
    <p:extLst>
      <p:ext uri="{BB962C8B-B14F-4D97-AF65-F5344CB8AC3E}">
        <p14:creationId xmlns:p14="http://schemas.microsoft.com/office/powerpoint/2010/main" val="203813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just a few of the screen</a:t>
            </a:r>
            <a:r>
              <a:rPr lang="en-US" baseline="0" dirty="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389182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13</a:t>
            </a:fld>
            <a:endParaRPr lang="en-US"/>
          </a:p>
        </p:txBody>
      </p:sp>
    </p:spTree>
    <p:extLst>
      <p:ext uri="{BB962C8B-B14F-4D97-AF65-F5344CB8AC3E}">
        <p14:creationId xmlns:p14="http://schemas.microsoft.com/office/powerpoint/2010/main" val="425370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a:t>Insert Image In Here</a:t>
            </a:r>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a:t>.</a:t>
            </a:r>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Segoe UI" panose="020B0502040204020203" pitchFamily="34" charset="0"/>
                <a:cs typeface="Segoe UI" panose="020B0502040204020203" pitchFamily="34" charset="0"/>
              </a:defRPr>
            </a:lvl1pPr>
          </a:lstStyle>
          <a:p>
            <a:pPr lvl="0"/>
            <a:r>
              <a:rPr lang="en-US" dirty="0"/>
              <a:t>Title</a:t>
            </a:r>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a:t>Edit text</a:t>
            </a:r>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a:t>Edit text</a:t>
            </a:r>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a:solidFill>
                    <a:schemeClr val="bg1">
                      <a:lumMod val="95000"/>
                    </a:schemeClr>
                  </a:solidFill>
                  <a:latin typeface="Exo" pitchFamily="50" charset="0"/>
                </a:rPr>
                <a:t>YOUR</a:t>
              </a:r>
              <a:br>
                <a:rPr lang="en-US" sz="1200" b="1" dirty="0">
                  <a:solidFill>
                    <a:schemeClr val="bg1">
                      <a:lumMod val="95000"/>
                    </a:schemeClr>
                  </a:solidFill>
                  <a:latin typeface="Exo" pitchFamily="50" charset="0"/>
                </a:rPr>
              </a:br>
              <a:r>
                <a:rPr lang="en-US" sz="1200" b="1" dirty="0">
                  <a:solidFill>
                    <a:schemeClr val="bg1">
                      <a:lumMod val="95000"/>
                    </a:schemeClr>
                  </a:solidFill>
                  <a:latin typeface="Exo" pitchFamily="50" charset="0"/>
                </a:rPr>
                <a:t>LOGO</a:t>
              </a: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884842" y="4603518"/>
            <a:ext cx="1412182" cy="276999"/>
          </a:xfrm>
          <a:prstGeom prst="rect">
            <a:avLst/>
          </a:prstGeom>
          <a:noFill/>
        </p:spPr>
        <p:txBody>
          <a:bodyPr wrap="none" rtlCol="0">
            <a:spAutoFit/>
          </a:bodyPr>
          <a:lstStyle/>
          <a:p>
            <a:pPr algn="r"/>
            <a:r>
              <a:rPr lang="en-US" sz="1200" b="1" dirty="0">
                <a:solidFill>
                  <a:schemeClr val="accent2"/>
                </a:solidFill>
                <a:latin typeface="Segoe UI" panose="020B0502040204020203" pitchFamily="34" charset="0"/>
                <a:cs typeface="Segoe UI" panose="020B0502040204020203" pitchFamily="34" charset="0"/>
              </a:rPr>
              <a:t>YOUR COMPANY</a:t>
            </a: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a:solidFill>
                  <a:schemeClr val="accent2">
                    <a:lumMod val="75000"/>
                  </a:schemeClr>
                </a:solidFill>
                <a:latin typeface="Segoe UI" panose="020B0502040204020203" pitchFamily="34" charset="0"/>
                <a:cs typeface="Segoe UI" panose="020B0502040204020203" pitchFamily="34" charset="0"/>
              </a:rPr>
              <a:t>WWW.YOURCOMPANY.COM</a:t>
            </a: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a:t>TITLE</a:t>
            </a:r>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a:t>Edit text</a:t>
            </a:r>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a:t>Insert Image In Here</a:t>
            </a:r>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a:t>.</a:t>
            </a:r>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a:t>Title</a:t>
            </a:r>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a:t>Edit text</a:t>
            </a:r>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a:t>.</a:t>
            </a:r>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a:t>.</a:t>
            </a:r>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a:t>YOUR COMPANY</a:t>
            </a:r>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a:t>WWW.YOURCOMAPNY.COM</a:t>
            </a:r>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2123552"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bg1">
                    <a:lumMod val="95000"/>
                  </a:schemeClr>
                </a:solidFill>
              </a:rPr>
              <a:t>JAVIER SUÁREZ RUIZ</a:t>
            </a:r>
          </a:p>
        </p:txBody>
      </p:sp>
      <p:sp>
        <p:nvSpPr>
          <p:cNvPr id="6" name="Text Placeholder 10"/>
          <p:cNvSpPr txBox="1">
            <a:spLocks/>
          </p:cNvSpPr>
          <p:nvPr userDrawn="1"/>
        </p:nvSpPr>
        <p:spPr>
          <a:xfrm>
            <a:off x="6494551" y="4836392"/>
            <a:ext cx="21160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bg1">
                    <a:lumMod val="95000"/>
                  </a:schemeClr>
                </a:solidFill>
              </a:rPr>
              <a:t>@</a:t>
            </a:r>
            <a:r>
              <a:rPr lang="en-US" sz="800" dirty="0" err="1">
                <a:solidFill>
                  <a:schemeClr val="bg1">
                    <a:lumMod val="95000"/>
                  </a:schemeClr>
                </a:solidFill>
              </a:rPr>
              <a:t>jsuarezruiz</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a:t>Insert Image In Here</a:t>
            </a:r>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a:t>Edit Text</a:t>
            </a:r>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a:t>.</a:t>
            </a:r>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a:t>Picture</a:t>
            </a:r>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a:t>Title Image</a:t>
            </a:r>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a:t>Small Descriptions</a:t>
            </a:r>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a:t>Edit Text In Here</a:t>
            </a:r>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a:t>Insert Picture In Here</a:t>
            </a:r>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Segoe UI" panose="020B0502040204020203" pitchFamily="34" charset="0"/>
                <a:ea typeface="Gulim" pitchFamily="34" charset="-127"/>
                <a:cs typeface="Segoe UI" panose="020B0502040204020203" pitchFamily="34" charset="0"/>
              </a:defRPr>
            </a:lvl1pPr>
          </a:lstStyle>
          <a:p>
            <a:r>
              <a:rPr lang="en-US" dirty="0"/>
              <a:t>TITLE</a:t>
            </a:r>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670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1/29/2017</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678457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1/29/2017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a:prstGeom prst="rect">
            <a:avLst/>
          </a:prstGeo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1"/>
            <a:r>
              <a:rPr lang="en-US"/>
              <a:t>Second level</a:t>
            </a:r>
          </a:p>
        </p:txBody>
      </p:sp>
      <p:sp>
        <p:nvSpPr>
          <p:cNvPr id="8" name="Title 1"/>
          <p:cNvSpPr>
            <a:spLocks noGrp="1"/>
          </p:cNvSpPr>
          <p:nvPr>
            <p:ph type="title"/>
          </p:nvPr>
        </p:nvSpPr>
        <p:spPr>
          <a:xfrm>
            <a:off x="4368800" y="238943"/>
            <a:ext cx="4318000" cy="395264"/>
          </a:xfrm>
          <a:prstGeom prst="rect">
            <a:avLst/>
          </a:prstGeom>
        </p:spPr>
        <p:txBody>
          <a:bodyPr>
            <a:noAutofit/>
          </a:bodyPr>
          <a:lstStyle>
            <a:lvl1pPr algn="l">
              <a:defRPr sz="2400" b="0" i="0">
                <a:solidFill>
                  <a:srgbClr val="3C90D1"/>
                </a:solidFill>
                <a:latin typeface="Helvetica Light"/>
                <a:cs typeface="Helvetica Light"/>
              </a:defRPr>
            </a:lvl1pPr>
          </a:lstStyle>
          <a:p>
            <a:r>
              <a:rPr lang="en-US"/>
              <a:t>Click to edit Master title style</a:t>
            </a:r>
            <a:endParaRPr lang="en-US" dirty="0"/>
          </a:p>
        </p:txBody>
      </p:sp>
    </p:spTree>
    <p:extLst>
      <p:ext uri="{BB962C8B-B14F-4D97-AF65-F5344CB8AC3E}">
        <p14:creationId xmlns:p14="http://schemas.microsoft.com/office/powerpoint/2010/main" val="388502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0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65888567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346347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850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330518" y="2848923"/>
            <a:ext cx="7022296" cy="590931"/>
          </a:xfrm>
          <a:prstGeom prst="rect">
            <a:avLst/>
          </a:prstGeom>
          <a:noFill/>
        </p:spPr>
        <p:txBody>
          <a:bodyPr wrap="square" lIns="146304" tIns="109728" rIns="146304" bIns="109728">
            <a:spAutoFit/>
          </a:bodyPr>
          <a:lstStyle>
            <a:lvl1pPr marL="0" indent="0">
              <a:spcBef>
                <a:spcPts val="0"/>
              </a:spcBef>
              <a:buNone/>
              <a:defRPr sz="24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330517" y="1468750"/>
            <a:ext cx="7022297" cy="1380173"/>
          </a:xfrm>
          <a:prstGeom prst="rect">
            <a:avLst/>
          </a:prstGeom>
        </p:spPr>
        <p:txBody>
          <a:bodyPr lIns="146304" tIns="9144" rIns="146304" bIns="9144" anchor="b" anchorCtr="0"/>
          <a:lstStyle>
            <a:lvl1pPr marL="0" indent="0">
              <a:spcBef>
                <a:spcPts val="0"/>
              </a:spcBef>
              <a:buNone/>
              <a:defRPr sz="4500">
                <a:solidFill>
                  <a:schemeClr val="bg1"/>
                </a:solidFill>
                <a:latin typeface="+mj-lt"/>
              </a:defRPr>
            </a:lvl1pPr>
          </a:lstStyle>
          <a:p>
            <a:r>
              <a:rPr lang="en-US" sz="45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263378" y="365"/>
            <a:ext cx="6880622" cy="5143136"/>
          </a:xfrm>
          <a:prstGeom prst="rect">
            <a:avLst/>
          </a:prstGeom>
        </p:spPr>
      </p:pic>
    </p:spTree>
    <p:extLst>
      <p:ext uri="{BB962C8B-B14F-4D97-AF65-F5344CB8AC3E}">
        <p14:creationId xmlns:p14="http://schemas.microsoft.com/office/powerpoint/2010/main" val="41588517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1" y="891884"/>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8018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a:t>Edit text</a:t>
            </a:r>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5486400" y="4679414"/>
            <a:ext cx="34214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accent2"/>
                </a:solidFill>
                <a:latin typeface="Segoe UI" panose="020B0502040204020203" pitchFamily="34" charset="0"/>
                <a:cs typeface="Segoe UI" panose="020B0502040204020203" pitchFamily="34" charset="0"/>
              </a:rPr>
              <a:t>TESTING DE APPS </a:t>
            </a:r>
            <a:r>
              <a:rPr lang="en-US" sz="1050" baseline="0" dirty="0">
                <a:solidFill>
                  <a:schemeClr val="accent2"/>
                </a:solidFill>
                <a:latin typeface="Segoe UI" panose="020B0502040204020203" pitchFamily="34" charset="0"/>
                <a:cs typeface="Segoe UI" panose="020B0502040204020203" pitchFamily="34" charset="0"/>
              </a:rPr>
              <a:t>XAMARIN</a:t>
            </a:r>
            <a:endParaRPr lang="en-US" sz="1050" dirty="0">
              <a:solidFill>
                <a:schemeClr val="accent2"/>
              </a:solidFill>
              <a:latin typeface="Segoe UI" panose="020B0502040204020203" pitchFamily="34" charset="0"/>
              <a:cs typeface="Segoe UI" panose="020B0502040204020203" pitchFamily="34" charset="0"/>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accent3"/>
                </a:solidFill>
                <a:latin typeface="Segoe UI" panose="020B0502040204020203" pitchFamily="34" charset="0"/>
                <a:cs typeface="Segoe UI" panose="020B0502040204020203" pitchFamily="34" charset="0"/>
              </a:rPr>
              <a:t>JAVIER SUÁREZ RUIZ</a:t>
            </a: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0" r:id="rId27"/>
    <p:sldLayoutId id="2147483701" r:id="rId28"/>
    <p:sldLayoutId id="2147483702" r:id="rId29"/>
    <p:sldLayoutId id="2147483703" r:id="rId30"/>
    <p:sldLayoutId id="2147483704" r:id="rId31"/>
    <p:sldLayoutId id="2147483706" r:id="rId32"/>
    <p:sldLayoutId id="2147483707" r:id="rId33"/>
    <p:sldLayoutId id="2147483708" r:id="rId34"/>
    <p:sldLayoutId id="2147483709" r:id="rId3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3.emf"/><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27.xml"/><Relationship Id="rId16" Type="http://schemas.openxmlformats.org/officeDocument/2006/relationships/image" Target="../media/image73.emf"/><Relationship Id="rId1" Type="http://schemas.openxmlformats.org/officeDocument/2006/relationships/slideLayout" Target="../slideLayouts/slideLayout31.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icrosoft/mobile-center-cli"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TESTING DE APPS XAMARIN</a:t>
            </a:r>
          </a:p>
        </p:txBody>
      </p:sp>
      <p:sp>
        <p:nvSpPr>
          <p:cNvPr id="6" name="Title 19"/>
          <p:cNvSpPr txBox="1">
            <a:spLocks/>
          </p:cNvSpPr>
          <p:nvPr/>
        </p:nvSpPr>
        <p:spPr>
          <a:xfrm>
            <a:off x="152400" y="2529986"/>
            <a:ext cx="4267200" cy="1413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Como </a:t>
            </a:r>
            <a:r>
              <a:rPr lang="en-US" sz="1800" dirty="0" err="1">
                <a:solidFill>
                  <a:schemeClr val="bg1"/>
                </a:solidFill>
                <a:latin typeface="+mn-lt"/>
              </a:rPr>
              <a:t>hacer</a:t>
            </a:r>
            <a:r>
              <a:rPr lang="en-US" sz="1800" dirty="0">
                <a:solidFill>
                  <a:schemeClr val="bg1"/>
                </a:solidFill>
                <a:latin typeface="+mn-lt"/>
              </a:rPr>
              <a:t> </a:t>
            </a:r>
            <a:r>
              <a:rPr lang="en-US" sz="1800" dirty="0" err="1">
                <a:solidFill>
                  <a:schemeClr val="bg1"/>
                </a:solidFill>
                <a:latin typeface="+mn-lt"/>
              </a:rPr>
              <a:t>pruebas</a:t>
            </a:r>
            <a:r>
              <a:rPr lang="en-US" sz="1800" dirty="0">
                <a:solidFill>
                  <a:schemeClr val="bg1"/>
                </a:solidFill>
                <a:latin typeface="+mn-lt"/>
              </a:rPr>
              <a:t> </a:t>
            </a:r>
            <a:r>
              <a:rPr lang="en-US" sz="1800" dirty="0" err="1">
                <a:solidFill>
                  <a:schemeClr val="bg1"/>
                </a:solidFill>
                <a:latin typeface="+mn-lt"/>
              </a:rPr>
              <a:t>unitarios</a:t>
            </a:r>
            <a:r>
              <a:rPr lang="en-US" sz="1800" dirty="0">
                <a:solidFill>
                  <a:schemeClr val="bg1"/>
                </a:solidFill>
                <a:latin typeface="+mn-lt"/>
              </a:rPr>
              <a:t> y de </a:t>
            </a:r>
            <a:r>
              <a:rPr lang="en-US" sz="1800" dirty="0" err="1">
                <a:solidFill>
                  <a:schemeClr val="bg1"/>
                </a:solidFill>
                <a:latin typeface="+mn-lt"/>
              </a:rPr>
              <a:t>interfaz</a:t>
            </a:r>
            <a:r>
              <a:rPr lang="en-US" sz="1800" dirty="0">
                <a:solidFill>
                  <a:schemeClr val="bg1"/>
                </a:solidFill>
                <a:latin typeface="+mn-lt"/>
              </a:rPr>
              <a:t> de Apps </a:t>
            </a:r>
            <a:r>
              <a:rPr lang="en-US" sz="1800" dirty="0" err="1">
                <a:solidFill>
                  <a:schemeClr val="bg1"/>
                </a:solidFill>
                <a:latin typeface="+mn-lt"/>
              </a:rPr>
              <a:t>móviles</a:t>
            </a:r>
            <a:r>
              <a:rPr lang="en-US" sz="1800" dirty="0">
                <a:solidFill>
                  <a:schemeClr val="bg1"/>
                </a:solidFill>
                <a:latin typeface="+mn-lt"/>
              </a:rPr>
              <a:t> </a:t>
            </a:r>
            <a:r>
              <a:rPr lang="en-US" sz="1800" dirty="0" err="1">
                <a:solidFill>
                  <a:schemeClr val="bg1"/>
                </a:solidFill>
                <a:latin typeface="+mn-lt"/>
              </a:rPr>
              <a:t>multiplataforma</a:t>
            </a:r>
            <a:r>
              <a:rPr lang="en-US" sz="1800" dirty="0">
                <a:solidFill>
                  <a:schemeClr val="bg1"/>
                </a:solidFill>
                <a:latin typeface="+mn-lt"/>
              </a:rPr>
              <a:t> Xamarin.</a:t>
            </a:r>
          </a:p>
          <a:p>
            <a:r>
              <a:rPr lang="en-US" sz="1800" dirty="0" err="1">
                <a:solidFill>
                  <a:schemeClr val="bg1"/>
                </a:solidFill>
                <a:latin typeface="+mn-lt"/>
              </a:rPr>
              <a:t>Además</a:t>
            </a:r>
            <a:r>
              <a:rPr lang="en-US" sz="1800" dirty="0">
                <a:solidFill>
                  <a:schemeClr val="bg1"/>
                </a:solidFill>
                <a:latin typeface="+mn-lt"/>
              </a:rPr>
              <a:t> </a:t>
            </a:r>
            <a:r>
              <a:rPr lang="en-US" sz="1800" dirty="0" err="1">
                <a:solidFill>
                  <a:schemeClr val="bg1"/>
                </a:solidFill>
                <a:latin typeface="+mn-lt"/>
              </a:rPr>
              <a:t>veremos</a:t>
            </a:r>
            <a:r>
              <a:rPr lang="en-US" sz="1800" dirty="0">
                <a:solidFill>
                  <a:schemeClr val="bg1"/>
                </a:solidFill>
                <a:latin typeface="+mn-lt"/>
              </a:rPr>
              <a:t> </a:t>
            </a:r>
            <a:r>
              <a:rPr lang="en-US" sz="1800" dirty="0" err="1">
                <a:solidFill>
                  <a:schemeClr val="bg1"/>
                </a:solidFill>
                <a:latin typeface="+mn-lt"/>
              </a:rPr>
              <a:t>como</a:t>
            </a:r>
            <a:r>
              <a:rPr lang="en-US" sz="1800" dirty="0">
                <a:solidFill>
                  <a:schemeClr val="bg1"/>
                </a:solidFill>
                <a:latin typeface="+mn-lt"/>
              </a:rPr>
              <a:t> </a:t>
            </a:r>
            <a:r>
              <a:rPr lang="en-US" sz="1800" dirty="0" err="1">
                <a:solidFill>
                  <a:schemeClr val="bg1"/>
                </a:solidFill>
                <a:latin typeface="+mn-lt"/>
              </a:rPr>
              <a:t>utilizar</a:t>
            </a:r>
            <a:r>
              <a:rPr lang="en-US" sz="1800" dirty="0">
                <a:solidFill>
                  <a:schemeClr val="bg1"/>
                </a:solidFill>
                <a:latin typeface="+mn-lt"/>
              </a:rPr>
              <a:t> Xamarin Test Cloud y </a:t>
            </a:r>
            <a:r>
              <a:rPr lang="en-US" sz="1800" dirty="0" err="1">
                <a:solidFill>
                  <a:schemeClr val="bg1"/>
                </a:solidFill>
                <a:latin typeface="+mn-lt"/>
              </a:rPr>
              <a:t>una</a:t>
            </a:r>
            <a:r>
              <a:rPr lang="en-US" sz="1800" dirty="0">
                <a:solidFill>
                  <a:schemeClr val="bg1"/>
                </a:solidFill>
                <a:latin typeface="+mn-lt"/>
              </a:rPr>
              <a:t> </a:t>
            </a:r>
            <a:r>
              <a:rPr lang="en-US" sz="1800" dirty="0" err="1">
                <a:solidFill>
                  <a:schemeClr val="bg1"/>
                </a:solidFill>
                <a:latin typeface="+mn-lt"/>
              </a:rPr>
              <a:t>introducción</a:t>
            </a:r>
            <a:r>
              <a:rPr lang="en-US" sz="1800" dirty="0">
                <a:solidFill>
                  <a:schemeClr val="bg1"/>
                </a:solidFill>
                <a:latin typeface="+mn-lt"/>
              </a:rPr>
              <a:t> a Visual Studio Mobile Center.</a:t>
            </a:r>
          </a:p>
        </p:txBody>
      </p:sp>
      <p:sp>
        <p:nvSpPr>
          <p:cNvPr id="7" name="Title 19"/>
          <p:cNvSpPr txBox="1">
            <a:spLocks/>
          </p:cNvSpPr>
          <p:nvPr/>
        </p:nvSpPr>
        <p:spPr>
          <a:xfrm>
            <a:off x="2971800" y="4781550"/>
            <a:ext cx="2057400" cy="304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SVQXDG</a:t>
            </a: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Versiones</a:t>
            </a:r>
            <a:r>
              <a:rPr lang="en-US" sz="1600" dirty="0">
                <a:solidFill>
                  <a:schemeClr val="bg1">
                    <a:lumMod val="50000"/>
                  </a:schemeClr>
                </a:solidFill>
                <a:latin typeface="Helvetica" panose="020B0604020202020204" pitchFamily="34" charset="0"/>
                <a:cs typeface="Helvetica" panose="020B0604020202020204" pitchFamily="34" charset="0"/>
              </a:rPr>
              <a:t> del </a:t>
            </a:r>
            <a:r>
              <a:rPr lang="en-US" sz="1600" dirty="0" err="1">
                <a:solidFill>
                  <a:schemeClr val="bg1">
                    <a:lumMod val="50000"/>
                  </a:schemeClr>
                </a:solidFill>
                <a:latin typeface="Helvetica" panose="020B0604020202020204" pitchFamily="34" charset="0"/>
                <a:cs typeface="Helvetica" panose="020B0604020202020204" pitchFamily="34" charset="0"/>
              </a:rPr>
              <a:t>sistema</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22</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Dispositivos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20</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Idiomas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35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6</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Tamaños</a:t>
            </a:r>
            <a:r>
              <a:rPr lang="en-US" sz="1600" dirty="0">
                <a:solidFill>
                  <a:schemeClr val="bg1">
                    <a:lumMod val="50000"/>
                  </a:schemeClr>
                </a:solidFill>
                <a:latin typeface="Helvetica" panose="020B0604020202020204" pitchFamily="34" charset="0"/>
                <a:cs typeface="Helvetica" panose="020B0604020202020204" pitchFamily="34" charset="0"/>
              </a:rPr>
              <a:t> de </a:t>
            </a:r>
            <a:r>
              <a:rPr lang="en-US" sz="1600" dirty="0" err="1">
                <a:solidFill>
                  <a:schemeClr val="bg1">
                    <a:lumMod val="50000"/>
                  </a:schemeClr>
                </a:solidFill>
                <a:latin typeface="Helvetica" panose="020B0604020202020204" pitchFamily="34" charset="0"/>
                <a:cs typeface="Helvetica" panose="020B0604020202020204" pitchFamily="34" charset="0"/>
              </a:rPr>
              <a:t>pantalla</a:t>
            </a:r>
            <a:endParaRPr lang="en-US" sz="16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a:solidFill>
                  <a:schemeClr val="bg1"/>
                </a:solidFill>
                <a:latin typeface="Helvetica"/>
                <a:cs typeface="Helvetica"/>
              </a:rPr>
              <a:t>8</a:t>
            </a:r>
          </a:p>
        </p:txBody>
      </p: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Versiones</a:t>
            </a:r>
            <a:r>
              <a:rPr lang="en-US" sz="2000" dirty="0">
                <a:solidFill>
                  <a:schemeClr val="bg1">
                    <a:lumMod val="50000"/>
                  </a:schemeClr>
                </a:solidFill>
                <a:latin typeface="Helvetica" panose="020B0604020202020204" pitchFamily="34" charset="0"/>
                <a:cs typeface="Helvetica" panose="020B0604020202020204" pitchFamily="34" charset="0"/>
              </a:rPr>
              <a:t> del </a:t>
            </a:r>
            <a:r>
              <a:rPr lang="en-US" sz="2000" dirty="0" err="1">
                <a:solidFill>
                  <a:schemeClr val="bg1">
                    <a:lumMod val="50000"/>
                  </a:schemeClr>
                </a:solidFill>
                <a:latin typeface="Helvetica" panose="020B0604020202020204" pitchFamily="34" charset="0"/>
                <a:cs typeface="Helvetica" panose="020B0604020202020204" pitchFamily="34" charset="0"/>
              </a:rPr>
              <a:t>sistema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6</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Configuraciones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27 </a:t>
            </a:r>
            <a:r>
              <a:rPr lang="en-US" sz="2000" dirty="0" err="1">
                <a:solidFill>
                  <a:schemeClr val="bg1">
                    <a:lumMod val="50000"/>
                  </a:schemeClr>
                </a:solidFill>
                <a:latin typeface="Helvetica" panose="020B0604020202020204" pitchFamily="34" charset="0"/>
                <a:cs typeface="Helvetica" panose="020B0604020202020204" pitchFamily="34" charset="0"/>
              </a:rPr>
              <a:t>Tamaños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39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Idiomas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+15</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Fabricantes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dirty="0" err="1">
                <a:solidFill>
                  <a:schemeClr val="bg1">
                    <a:lumMod val="50000"/>
                  </a:schemeClr>
                </a:solidFill>
                <a:latin typeface="Helvetica" panose="020B0604020202020204" pitchFamily="34" charset="0"/>
                <a:cs typeface="Helvetica" panose="020B0604020202020204" pitchFamily="34" charset="0"/>
              </a:rPr>
              <a:t>Más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b="1" dirty="0">
                <a:solidFill>
                  <a:schemeClr val="bg1">
                    <a:lumMod val="50000"/>
                  </a:schemeClr>
                </a:solidFill>
                <a:latin typeface="Helvetica" panose="020B0604020202020204" pitchFamily="34" charset="0"/>
                <a:cs typeface="Helvetica" panose="020B0604020202020204" pitchFamily="34" charset="0"/>
              </a:rPr>
              <a:t>19,000</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dispositivos</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distintos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a:solidFill>
                  <a:schemeClr val="tx1"/>
                </a:solidFill>
                <a:latin typeface="Segoe UI" panose="020B0502040204020203" pitchFamily="34" charset="0"/>
                <a:cs typeface="Segoe UI" panose="020B0502040204020203" pitchFamily="34" charset="0"/>
              </a:rPr>
              <a:t>EN TELÉFONOS, </a:t>
            </a:r>
            <a:r>
              <a:rPr lang="en-US" b="1" dirty="0">
                <a:latin typeface="Segoe UI" panose="020B0502040204020203" pitchFamily="34" charset="0"/>
                <a:cs typeface="Segoe UI" panose="020B0502040204020203" pitchFamily="34" charset="0"/>
              </a:rPr>
              <a:t>LA CALIDAD CUESTA</a:t>
            </a: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228189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5027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sz="2800" b="1" dirty="0">
                <a:solidFill>
                  <a:schemeClr val="accent2"/>
                </a:solidFill>
                <a:latin typeface="Segoe UI" panose="020B0502040204020203" pitchFamily="34" charset="0"/>
                <a:cs typeface="Segoe UI" panose="020B0502040204020203" pitchFamily="34" charset="0"/>
              </a:rPr>
              <a:t>DIVERSIFICACIÓN </a:t>
            </a:r>
            <a:r>
              <a:rPr lang="en-US" sz="2800" b="1" dirty="0">
                <a:latin typeface="Segoe UI" panose="020B0502040204020203" pitchFamily="34" charset="0"/>
                <a:cs typeface="Segoe UI" panose="020B0502040204020203" pitchFamily="34" charset="0"/>
              </a:rPr>
              <a:t>EN IOS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95" y="899042"/>
            <a:ext cx="1492458" cy="14072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796" y="2469918"/>
            <a:ext cx="3262951" cy="14815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141" y="975358"/>
            <a:ext cx="644100" cy="130967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448" y="949493"/>
            <a:ext cx="652919" cy="13283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6429429" y="1546198"/>
            <a:ext cx="1495667" cy="82901"/>
          </a:xfrm>
          <a:prstGeom prst="rect">
            <a:avLst/>
          </a:prstGeom>
        </p:spPr>
      </p:pic>
      <p:sp>
        <p:nvSpPr>
          <p:cNvPr id="30" name="Rectangle 29"/>
          <p:cNvSpPr/>
          <p:nvPr/>
        </p:nvSpPr>
        <p:spPr>
          <a:xfrm>
            <a:off x="5740835" y="1290153"/>
            <a:ext cx="965130"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3D Touch </a:t>
            </a:r>
          </a:p>
        </p:txBody>
      </p:sp>
      <p:sp>
        <p:nvSpPr>
          <p:cNvPr id="31" name="Rectangle 30"/>
          <p:cNvSpPr/>
          <p:nvPr/>
        </p:nvSpPr>
        <p:spPr>
          <a:xfrm>
            <a:off x="5740836" y="1576663"/>
            <a:ext cx="895415"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iPhone 6s</a:t>
            </a:r>
          </a:p>
        </p:txBody>
      </p:sp>
      <p:sp>
        <p:nvSpPr>
          <p:cNvPr id="35" name="Rectangle 34"/>
          <p:cNvSpPr/>
          <p:nvPr/>
        </p:nvSpPr>
        <p:spPr>
          <a:xfrm>
            <a:off x="7475839" y="1208711"/>
            <a:ext cx="1126466"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Apple pencil</a:t>
            </a:r>
          </a:p>
        </p:txBody>
      </p:sp>
      <p:sp>
        <p:nvSpPr>
          <p:cNvPr id="36" name="Rectangle 35"/>
          <p:cNvSpPr/>
          <p:nvPr/>
        </p:nvSpPr>
        <p:spPr>
          <a:xfrm>
            <a:off x="7474464" y="1422791"/>
            <a:ext cx="1261194"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3858" y="2482785"/>
            <a:ext cx="1602028" cy="109149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3447" y="2482785"/>
            <a:ext cx="1602028" cy="1091492"/>
          </a:xfrm>
          <a:prstGeom prst="rect">
            <a:avLst/>
          </a:prstGeom>
        </p:spPr>
      </p:pic>
      <p:sp>
        <p:nvSpPr>
          <p:cNvPr id="37" name="Rectangle 36"/>
          <p:cNvSpPr/>
          <p:nvPr/>
        </p:nvSpPr>
        <p:spPr>
          <a:xfrm>
            <a:off x="6273252" y="3627548"/>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Multi Tasking</a:t>
            </a:r>
          </a:p>
        </p:txBody>
      </p:sp>
      <p:sp>
        <p:nvSpPr>
          <p:cNvPr id="38" name="Rectangle 37"/>
          <p:cNvSpPr/>
          <p:nvPr/>
        </p:nvSpPr>
        <p:spPr>
          <a:xfrm>
            <a:off x="6150835" y="3848183"/>
            <a:ext cx="1792197" cy="295466"/>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Solo </a:t>
            </a:r>
            <a:r>
              <a:rPr lang="en-US" sz="1200" i="1" dirty="0" err="1">
                <a:solidFill>
                  <a:srgbClr val="27A5BE"/>
                </a:solidFill>
                <a:latin typeface="Segoe UI" charset="0"/>
                <a:ea typeface="Segoe UI" charset="0"/>
                <a:cs typeface="Segoe UI" charset="0"/>
              </a:rPr>
              <a:t>en</a:t>
            </a:r>
            <a:r>
              <a:rPr lang="en-US" sz="1200" i="1" dirty="0">
                <a:solidFill>
                  <a:srgbClr val="27A5BE"/>
                </a:solidFill>
                <a:latin typeface="Segoe UI" charset="0"/>
                <a:ea typeface="Segoe UI" charset="0"/>
                <a:cs typeface="Segoe UI" charset="0"/>
              </a:rPr>
              <a:t> </a:t>
            </a:r>
            <a:r>
              <a:rPr lang="en-US" sz="1200" i="1" dirty="0" err="1">
                <a:solidFill>
                  <a:srgbClr val="27A5BE"/>
                </a:solidFill>
                <a:latin typeface="Segoe UI" charset="0"/>
                <a:ea typeface="Segoe UI" charset="0"/>
                <a:cs typeface="Segoe UI" charset="0"/>
              </a:rPr>
              <a:t>algunos</a:t>
            </a:r>
            <a:r>
              <a:rPr lang="en-US" sz="1200" i="1" dirty="0">
                <a:solidFill>
                  <a:srgbClr val="27A5BE"/>
                </a:solidFill>
                <a:latin typeface="Segoe UI" charset="0"/>
                <a:ea typeface="Segoe UI" charset="0"/>
                <a:cs typeface="Segoe UI" charset="0"/>
              </a:rPr>
              <a:t> iPads</a:t>
            </a:r>
          </a:p>
        </p:txBody>
      </p:sp>
      <p:sp>
        <p:nvSpPr>
          <p:cNvPr id="39" name="Rectangle 38"/>
          <p:cNvSpPr/>
          <p:nvPr/>
        </p:nvSpPr>
        <p:spPr>
          <a:xfrm>
            <a:off x="2870093" y="3062961"/>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iPads</a:t>
            </a:r>
          </a:p>
        </p:txBody>
      </p:sp>
      <p:sp>
        <p:nvSpPr>
          <p:cNvPr id="40" name="Rectangle 39"/>
          <p:cNvSpPr/>
          <p:nvPr/>
        </p:nvSpPr>
        <p:spPr>
          <a:xfrm>
            <a:off x="3037089" y="1358538"/>
            <a:ext cx="1201213" cy="498598"/>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iPod </a:t>
            </a:r>
            <a:br>
              <a:rPr lang="en-US" sz="1200" dirty="0">
                <a:solidFill>
                  <a:srgbClr val="27A5BE"/>
                </a:solidFill>
                <a:latin typeface="Segoe UI" charset="0"/>
                <a:ea typeface="Segoe UI" charset="0"/>
                <a:cs typeface="Segoe UI" charset="0"/>
              </a:rPr>
            </a:br>
            <a:r>
              <a:rPr lang="en-US" sz="1200" dirty="0">
                <a:solidFill>
                  <a:srgbClr val="27A5BE"/>
                </a:solidFill>
                <a:latin typeface="Segoe UI" charset="0"/>
                <a:ea typeface="Segoe UI" charset="0"/>
                <a:cs typeface="Segoe UI" charset="0"/>
              </a:rPr>
              <a:t>touch</a:t>
            </a:r>
          </a:p>
        </p:txBody>
      </p:sp>
      <p:sp>
        <p:nvSpPr>
          <p:cNvPr id="41" name="Rectangle 40"/>
          <p:cNvSpPr/>
          <p:nvPr/>
        </p:nvSpPr>
        <p:spPr>
          <a:xfrm>
            <a:off x="1170147" y="1437886"/>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iPhones</a:t>
            </a:r>
          </a:p>
        </p:txBody>
      </p:sp>
      <p:sp>
        <p:nvSpPr>
          <p:cNvPr id="42" name="Rectangle 41"/>
          <p:cNvSpPr/>
          <p:nvPr/>
        </p:nvSpPr>
        <p:spPr>
          <a:xfrm>
            <a:off x="901252" y="4217135"/>
            <a:ext cx="2449579"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Factores</a:t>
            </a:r>
            <a:r>
              <a:rPr lang="en-US"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5560675" y="4217135"/>
            <a:ext cx="2544386"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Características</a:t>
            </a:r>
            <a:r>
              <a:rPr lang="en-US"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375795"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02688"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2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2800" dirty="0">
                <a:solidFill>
                  <a:srgbClr val="000000"/>
                </a:solidFill>
                <a:latin typeface="Arial"/>
                <a:cs typeface="Arial"/>
              </a:rPr>
              <a:t>Mercado </a:t>
            </a:r>
            <a:r>
              <a:rPr lang="en-US" sz="2800" dirty="0" err="1">
                <a:solidFill>
                  <a:srgbClr val="000000"/>
                </a:solidFill>
                <a:latin typeface="Arial"/>
                <a:cs typeface="Arial"/>
              </a:rPr>
              <a:t>dispositivos</a:t>
            </a:r>
            <a:r>
              <a:rPr lang="en-US" sz="2800" dirty="0">
                <a:solidFill>
                  <a:srgbClr val="000000"/>
                </a:solidFill>
                <a:latin typeface="Arial"/>
                <a:cs typeface="Arial"/>
              </a:rPr>
              <a:t> USA</a:t>
            </a: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err="1">
                <a:solidFill>
                  <a:srgbClr val="000000"/>
                </a:solidFill>
                <a:latin typeface="Arial"/>
                <a:cs typeface="Arial"/>
              </a:rPr>
              <a:t>Deberíamos</a:t>
            </a:r>
            <a:r>
              <a:rPr lang="en-US" sz="1800" dirty="0">
                <a:solidFill>
                  <a:srgbClr val="000000"/>
                </a:solidFill>
                <a:latin typeface="Arial"/>
                <a:cs typeface="Arial"/>
              </a:rPr>
              <a:t> </a:t>
            </a:r>
            <a:r>
              <a:rPr lang="en-US" sz="1800" dirty="0" err="1">
                <a:solidFill>
                  <a:srgbClr val="000000"/>
                </a:solidFill>
                <a:latin typeface="Arial"/>
                <a:cs typeface="Arial"/>
              </a:rPr>
              <a:t>tener</a:t>
            </a:r>
            <a:r>
              <a:rPr lang="en-US" sz="1800" dirty="0">
                <a:solidFill>
                  <a:srgbClr val="000000"/>
                </a:solidFill>
                <a:latin typeface="Arial"/>
                <a:cs typeface="Arial"/>
              </a:rPr>
              <a:t> </a:t>
            </a:r>
            <a:r>
              <a:rPr lang="en-US" sz="1800" b="1" dirty="0">
                <a:solidFill>
                  <a:srgbClr val="000000"/>
                </a:solidFill>
                <a:latin typeface="Arial"/>
                <a:cs typeface="Arial"/>
              </a:rPr>
              <a:t>134</a:t>
            </a:r>
            <a:r>
              <a:rPr lang="en-US" sz="1800" dirty="0">
                <a:solidFill>
                  <a:srgbClr val="000000"/>
                </a:solidFill>
                <a:latin typeface="Arial"/>
                <a:cs typeface="Arial"/>
              </a:rPr>
              <a:t> </a:t>
            </a:r>
            <a:r>
              <a:rPr lang="en-US" sz="1800" dirty="0" err="1">
                <a:solidFill>
                  <a:srgbClr val="000000"/>
                </a:solidFill>
                <a:latin typeface="Arial"/>
                <a:cs typeface="Arial"/>
              </a:rPr>
              <a:t>dispositivos</a:t>
            </a:r>
            <a:r>
              <a:rPr lang="en-US" sz="1800" dirty="0">
                <a:solidFill>
                  <a:srgbClr val="000000"/>
                </a:solidFill>
                <a:latin typeface="Arial"/>
                <a:cs typeface="Arial"/>
              </a:rPr>
              <a:t> para </a:t>
            </a:r>
            <a:r>
              <a:rPr lang="en-US" sz="1800" dirty="0" err="1">
                <a:solidFill>
                  <a:srgbClr val="000000"/>
                </a:solidFill>
                <a:latin typeface="Arial"/>
                <a:cs typeface="Arial"/>
              </a:rPr>
              <a:t>cubrir</a:t>
            </a:r>
            <a:r>
              <a:rPr lang="en-US" sz="1800" dirty="0">
                <a:solidFill>
                  <a:srgbClr val="000000"/>
                </a:solidFill>
                <a:latin typeface="Arial"/>
                <a:cs typeface="Arial"/>
              </a:rPr>
              <a:t> al </a:t>
            </a:r>
            <a:r>
              <a:rPr lang="en-US" sz="1800" dirty="0" err="1">
                <a:solidFill>
                  <a:srgbClr val="000000"/>
                </a:solidFill>
                <a:latin typeface="Arial"/>
                <a:cs typeface="Arial"/>
              </a:rPr>
              <a:t>menos</a:t>
            </a:r>
            <a:r>
              <a:rPr lang="en-US" sz="1800" dirty="0">
                <a:solidFill>
                  <a:srgbClr val="000000"/>
                </a:solidFill>
                <a:latin typeface="Arial"/>
                <a:cs typeface="Arial"/>
              </a:rPr>
              <a:t> el </a:t>
            </a:r>
            <a:r>
              <a:rPr lang="en-US" sz="1800" b="1" dirty="0">
                <a:solidFill>
                  <a:srgbClr val="000000"/>
                </a:solidFill>
                <a:latin typeface="Arial"/>
                <a:cs typeface="Arial"/>
              </a:rPr>
              <a:t>75%</a:t>
            </a:r>
            <a:r>
              <a:rPr lang="en-US" sz="1800" dirty="0">
                <a:solidFill>
                  <a:srgbClr val="000000"/>
                </a:solidFill>
                <a:latin typeface="Arial"/>
                <a:cs typeface="Arial"/>
              </a:rPr>
              <a:t> del Mercado de USA</a:t>
            </a: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25%</a:t>
            </a: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50%</a:t>
            </a: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75%</a:t>
            </a: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90%</a:t>
            </a: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Market Share</a:t>
            </a: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Number of Devices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a:t>
            </a: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45</a:t>
            </a: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134</a:t>
            </a: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288</a:t>
            </a: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0</a:t>
            </a:r>
          </a:p>
        </p:txBody>
      </p:sp>
    </p:spTree>
    <p:extLst>
      <p:ext uri="{BB962C8B-B14F-4D97-AF65-F5344CB8AC3E}">
        <p14:creationId xmlns:p14="http://schemas.microsoft.com/office/powerpoint/2010/main" val="32776579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err="1">
                <a:solidFill>
                  <a:srgbClr val="000000"/>
                </a:solidFill>
              </a:rPr>
              <a:t>Ciclos</a:t>
            </a:r>
            <a:r>
              <a:rPr lang="en-US" sz="1400" dirty="0">
                <a:solidFill>
                  <a:srgbClr val="000000"/>
                </a:solidFill>
              </a:rPr>
              <a:t> </a:t>
            </a:r>
            <a:r>
              <a:rPr lang="en-US" sz="1400" dirty="0" err="1">
                <a:solidFill>
                  <a:srgbClr val="000000"/>
                </a:solidFill>
              </a:rPr>
              <a:t>prolongados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100" dirty="0" err="1">
                <a:solidFill>
                  <a:srgbClr val="000000"/>
                </a:solidFill>
              </a:rPr>
              <a:t>Iteraciones</a:t>
            </a:r>
            <a:r>
              <a:rPr lang="en-US" sz="1100" dirty="0">
                <a:solidFill>
                  <a:srgbClr val="000000"/>
                </a:solidFill>
              </a:rPr>
              <a:t> </a:t>
            </a:r>
            <a:r>
              <a:rPr lang="en-US" sz="1100" dirty="0" err="1">
                <a:solidFill>
                  <a:srgbClr val="000000"/>
                </a:solidFill>
              </a:rPr>
              <a:t>rápidas</a:t>
            </a:r>
            <a:endParaRPr lang="en-US" sz="1100" dirty="0">
              <a:solidFill>
                <a:srgbClr val="000000"/>
              </a:solidFill>
            </a:endParaRPr>
          </a:p>
        </p:txBody>
      </p:sp>
      <p:sp>
        <p:nvSpPr>
          <p:cNvPr id="6" name="Title 1"/>
          <p:cNvSpPr txBox="1">
            <a:spLocks/>
          </p:cNvSpPr>
          <p:nvPr/>
        </p:nvSpPr>
        <p:spPr>
          <a:xfrm>
            <a:off x="1536746" y="762442"/>
            <a:ext cx="2044654"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 </a:t>
            </a:r>
            <a:r>
              <a:rPr lang="en-US" sz="1400" dirty="0" err="1">
                <a:solidFill>
                  <a:srgbClr val="000000"/>
                </a:solidFill>
              </a:rPr>
              <a:t>más</a:t>
            </a:r>
            <a:r>
              <a:rPr lang="en-US" sz="1400" dirty="0">
                <a:solidFill>
                  <a:srgbClr val="000000"/>
                </a:solidFill>
              </a:rPr>
              <a:t> </a:t>
            </a:r>
            <a:r>
              <a:rPr lang="en-US" sz="1400" dirty="0" err="1">
                <a:solidFill>
                  <a:srgbClr val="000000"/>
                </a:solidFill>
              </a:rPr>
              <a:t>complejos</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Tests simples</a:t>
            </a: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Beta Testing</a:t>
            </a: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Test </a:t>
            </a:r>
            <a:r>
              <a:rPr lang="en-US" sz="1200" dirty="0" err="1">
                <a:solidFill>
                  <a:srgbClr val="000000"/>
                </a:solidFill>
                <a:latin typeface="Helvetica"/>
                <a:cs typeface="Helvetica"/>
              </a:rPr>
              <a:t>manuales</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a:solidFill>
                  <a:srgbClr val="76B557"/>
                </a:solidFill>
                <a:latin typeface="Helvetica"/>
                <a:cs typeface="Helvetica"/>
              </a:rPr>
              <a:t>Test </a:t>
            </a:r>
            <a:r>
              <a:rPr lang="en-US" sz="1200" dirty="0" err="1">
                <a:solidFill>
                  <a:srgbClr val="76B557"/>
                </a:solidFill>
                <a:latin typeface="Helvetica"/>
                <a:cs typeface="Helvetica"/>
              </a:rPr>
              <a:t>automáticos</a:t>
            </a:r>
            <a:r>
              <a:rPr lang="en-US" sz="1200" dirty="0">
                <a:solidFill>
                  <a:srgbClr val="76B557"/>
                </a:solidFill>
                <a:latin typeface="Helvetica"/>
                <a:cs typeface="Helvetica"/>
              </a:rPr>
              <a:t> de UI</a:t>
            </a: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Unit Testing</a:t>
            </a: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a:t>¿</a:t>
            </a:r>
            <a:r>
              <a:rPr lang="en-US" dirty="0" err="1"/>
              <a:t>Cómo</a:t>
            </a:r>
            <a:r>
              <a:rPr lang="en-US" dirty="0"/>
              <a:t> </a:t>
            </a:r>
            <a:r>
              <a:rPr lang="en-US" dirty="0" err="1"/>
              <a:t>testeamos</a:t>
            </a:r>
            <a:r>
              <a:rPr lang="en-US" dirty="0"/>
              <a:t>?</a:t>
            </a:r>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rgbClr val="000000"/>
                </a:solidFill>
                <a:latin typeface="Arial"/>
                <a:cs typeface="Arial"/>
              </a:rPr>
              <a:t>Test </a:t>
            </a:r>
            <a:r>
              <a:rPr lang="en-US" sz="2000" dirty="0" err="1">
                <a:solidFill>
                  <a:srgbClr val="000000"/>
                </a:solidFill>
                <a:latin typeface="Arial"/>
                <a:cs typeface="Arial"/>
              </a:rPr>
              <a:t>automáticos</a:t>
            </a:r>
            <a:r>
              <a:rPr lang="en-US" sz="2000" dirty="0">
                <a:solidFill>
                  <a:srgbClr val="000000"/>
                </a:solidFill>
                <a:latin typeface="Arial"/>
                <a:cs typeface="Arial"/>
              </a:rPr>
              <a:t> de UI </a:t>
            </a:r>
            <a:r>
              <a:rPr lang="en-US" sz="2000" dirty="0" err="1">
                <a:solidFill>
                  <a:srgbClr val="000000"/>
                </a:solidFill>
                <a:latin typeface="Arial"/>
                <a:cs typeface="Arial"/>
              </a:rPr>
              <a:t>permiten</a:t>
            </a:r>
            <a:r>
              <a:rPr lang="en-US" sz="2000" dirty="0">
                <a:solidFill>
                  <a:srgbClr val="000000"/>
                </a:solidFill>
                <a:latin typeface="Arial"/>
                <a:cs typeface="Arial"/>
              </a:rPr>
              <a:t> </a:t>
            </a:r>
            <a:r>
              <a:rPr lang="en-US" sz="2000" dirty="0" err="1">
                <a:solidFill>
                  <a:srgbClr val="000000"/>
                </a:solidFill>
                <a:latin typeface="Arial"/>
                <a:cs typeface="Arial"/>
              </a:rPr>
              <a:t>asegurar</a:t>
            </a:r>
            <a:r>
              <a:rPr lang="en-US" sz="2000" dirty="0">
                <a:solidFill>
                  <a:srgbClr val="000000"/>
                </a:solidFill>
                <a:latin typeface="Arial"/>
                <a:cs typeface="Arial"/>
              </a:rPr>
              <a:t>: </a:t>
            </a:r>
          </a:p>
          <a:p>
            <a:pPr algn="l"/>
            <a:endParaRPr lang="en-US" sz="9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Arranque</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Apariencia</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Comportamiento</a:t>
            </a:r>
            <a:br>
              <a:rPr lang="en-US" sz="2000" dirty="0">
                <a:solidFill>
                  <a:srgbClr val="000000"/>
                </a:solidFill>
                <a:latin typeface="Arial"/>
                <a:cs typeface="Arial"/>
              </a:rPr>
            </a:br>
            <a:endParaRPr lang="en-US" sz="900" dirty="0">
              <a:solidFill>
                <a:srgbClr val="000000"/>
              </a:solidFill>
              <a:latin typeface="Arial"/>
              <a:cs typeface="Arial"/>
            </a:endParaRPr>
          </a:p>
          <a:p>
            <a:pPr algn="l"/>
            <a:r>
              <a:rPr lang="en-US" sz="2000" dirty="0" err="1">
                <a:solidFill>
                  <a:srgbClr val="000000"/>
                </a:solidFill>
                <a:latin typeface="Arial"/>
                <a:cs typeface="Arial"/>
              </a:rPr>
              <a:t>En</a:t>
            </a:r>
            <a:r>
              <a:rPr lang="en-US" sz="2000" dirty="0">
                <a:solidFill>
                  <a:srgbClr val="000000"/>
                </a:solidFill>
                <a:latin typeface="Arial"/>
                <a:cs typeface="Arial"/>
              </a:rPr>
              <a:t> </a:t>
            </a:r>
            <a:r>
              <a:rPr lang="en-US" sz="2000" dirty="0" err="1">
                <a:solidFill>
                  <a:srgbClr val="000000"/>
                </a:solidFill>
                <a:latin typeface="Arial"/>
                <a:cs typeface="Arial"/>
              </a:rPr>
              <a:t>distintos</a:t>
            </a:r>
            <a:r>
              <a:rPr lang="en-US" sz="2000" dirty="0">
                <a:solidFill>
                  <a:srgbClr val="000000"/>
                </a:solidFill>
                <a:latin typeface="Arial"/>
                <a:cs typeface="Arial"/>
              </a:rPr>
              <a:t> </a:t>
            </a:r>
            <a:r>
              <a:rPr lang="en-US" sz="2000" dirty="0" err="1">
                <a:solidFill>
                  <a:srgbClr val="000000"/>
                </a:solidFill>
                <a:latin typeface="Arial"/>
                <a:cs typeface="Arial"/>
              </a:rPr>
              <a:t>dispositivos</a:t>
            </a:r>
            <a:endParaRPr lang="en-US" sz="2000" dirty="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err="1">
                <a:solidFill>
                  <a:schemeClr val="bg1">
                    <a:lumMod val="50000"/>
                  </a:schemeClr>
                </a:solidFill>
              </a:rPr>
              <a:t>Tenemos</a:t>
            </a:r>
            <a:r>
              <a:rPr lang="en-US" sz="2800" dirty="0">
                <a:solidFill>
                  <a:schemeClr val="bg1">
                    <a:lumMod val="50000"/>
                  </a:schemeClr>
                </a:solidFill>
              </a:rPr>
              <a:t> </a:t>
            </a:r>
            <a:r>
              <a:rPr lang="en-US" sz="2800" dirty="0" err="1">
                <a:solidFill>
                  <a:schemeClr val="bg1">
                    <a:lumMod val="50000"/>
                  </a:schemeClr>
                </a:solidFill>
              </a:rPr>
              <a:t>grandes</a:t>
            </a:r>
            <a:r>
              <a:rPr lang="en-US" sz="2800" dirty="0">
                <a:solidFill>
                  <a:schemeClr val="bg1">
                    <a:lumMod val="50000"/>
                  </a:schemeClr>
                </a:solidFill>
              </a:rPr>
              <a:t> </a:t>
            </a:r>
            <a:r>
              <a:rPr lang="en-US" sz="2800" dirty="0" err="1">
                <a:solidFill>
                  <a:schemeClr val="bg1">
                    <a:lumMod val="50000"/>
                  </a:schemeClr>
                </a:solidFill>
              </a:rPr>
              <a:t>razones</a:t>
            </a:r>
            <a:r>
              <a:rPr lang="en-US" sz="2800" dirty="0">
                <a:solidFill>
                  <a:schemeClr val="bg1">
                    <a:lumMod val="50000"/>
                  </a:schemeClr>
                </a:solidFill>
              </a:rPr>
              <a:t> 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 </a:t>
            </a:r>
            <a:r>
              <a:rPr lang="en-US" sz="2800" dirty="0" err="1">
                <a:solidFill>
                  <a:schemeClr val="bg1">
                    <a:lumMod val="50000"/>
                  </a:schemeClr>
                </a:solidFill>
              </a:rPr>
              <a:t>nuestro</a:t>
            </a:r>
            <a:r>
              <a:rPr lang="en-US" sz="2800" dirty="0">
                <a:solidFill>
                  <a:schemeClr val="bg1">
                    <a:lumMod val="50000"/>
                  </a:schemeClr>
                </a:solidFill>
              </a:rPr>
              <a:t> </a:t>
            </a:r>
            <a:r>
              <a:rPr lang="en-US" sz="2800" dirty="0" err="1">
                <a:solidFill>
                  <a:schemeClr val="bg1">
                    <a:lumMod val="50000"/>
                  </a:schemeClr>
                </a:solidFill>
              </a:rPr>
              <a:t>código</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Reducir</a:t>
            </a:r>
            <a:r>
              <a:rPr lang="en-US" sz="2800" dirty="0">
                <a:solidFill>
                  <a:schemeClr val="bg1">
                    <a:lumMod val="50000"/>
                  </a:schemeClr>
                </a:solidFill>
              </a:rPr>
              <a:t> la </a:t>
            </a:r>
            <a:r>
              <a:rPr lang="en-US" sz="2800" dirty="0" err="1">
                <a:solidFill>
                  <a:schemeClr val="bg1">
                    <a:lumMod val="50000"/>
                  </a:schemeClr>
                </a:solidFill>
              </a:rPr>
              <a:t>cantidad</a:t>
            </a:r>
            <a:r>
              <a:rPr lang="en-US" sz="2800" dirty="0">
                <a:solidFill>
                  <a:schemeClr val="bg1">
                    <a:lumMod val="50000"/>
                  </a:schemeClr>
                </a:solidFill>
              </a:rPr>
              <a:t> de bugs.</a:t>
            </a:r>
          </a:p>
          <a:p>
            <a:pPr>
              <a:lnSpc>
                <a:spcPct val="120000"/>
              </a:lnSpc>
            </a:pPr>
            <a:r>
              <a:rPr lang="en-US" sz="2800" dirty="0" err="1">
                <a:solidFill>
                  <a:schemeClr val="bg1">
                    <a:lumMod val="50000"/>
                  </a:schemeClr>
                </a:solidFill>
              </a:rPr>
              <a:t>Detectar</a:t>
            </a:r>
            <a:r>
              <a:rPr lang="en-US" sz="2800" dirty="0">
                <a:solidFill>
                  <a:schemeClr val="bg1">
                    <a:lumMod val="50000"/>
                  </a:schemeClr>
                </a:solidFill>
              </a:rPr>
              <a:t> </a:t>
            </a:r>
            <a:r>
              <a:rPr lang="en-US" sz="2800" dirty="0" err="1">
                <a:solidFill>
                  <a:schemeClr val="bg1">
                    <a:lumMod val="50000"/>
                  </a:schemeClr>
                </a:solidFill>
              </a:rPr>
              <a:t>errores</a:t>
            </a:r>
            <a:r>
              <a:rPr lang="en-US" sz="2800" dirty="0">
                <a:solidFill>
                  <a:schemeClr val="bg1">
                    <a:lumMod val="50000"/>
                  </a:schemeClr>
                </a:solidFill>
              </a:rPr>
              <a:t> de forma </a:t>
            </a:r>
            <a:r>
              <a:rPr lang="en-US" sz="2800" dirty="0" err="1">
                <a:solidFill>
                  <a:schemeClr val="bg1">
                    <a:lumMod val="50000"/>
                  </a:schemeClr>
                </a:solidFill>
              </a:rPr>
              <a:t>más</a:t>
            </a:r>
            <a:r>
              <a:rPr lang="en-US" sz="2800" dirty="0">
                <a:solidFill>
                  <a:schemeClr val="bg1">
                    <a:lumMod val="50000"/>
                  </a:schemeClr>
                </a:solidFill>
              </a:rPr>
              <a:t> </a:t>
            </a:r>
            <a:r>
              <a:rPr lang="en-US" sz="2800" dirty="0" err="1">
                <a:solidFill>
                  <a:schemeClr val="bg1">
                    <a:lumMod val="50000"/>
                  </a:schemeClr>
                </a:solidFill>
              </a:rPr>
              <a:t>rápida</a:t>
            </a:r>
            <a:r>
              <a:rPr lang="en-US" sz="2800" dirty="0">
                <a:solidFill>
                  <a:schemeClr val="bg1">
                    <a:lumMod val="50000"/>
                  </a:schemeClr>
                </a:solidFill>
              </a:rPr>
              <a:t> y </a:t>
            </a:r>
            <a:r>
              <a:rPr lang="en-US" sz="2800" dirty="0" err="1">
                <a:solidFill>
                  <a:schemeClr val="bg1">
                    <a:lumMod val="50000"/>
                  </a:schemeClr>
                </a:solidFill>
              </a:rPr>
              <a:t>efectiva</a:t>
            </a:r>
            <a:r>
              <a:rPr lang="en-US" sz="2800" dirty="0">
                <a:solidFill>
                  <a:schemeClr val="bg1">
                    <a:lumMod val="50000"/>
                  </a:schemeClr>
                </a:solidFill>
              </a:rPr>
              <a:t>.</a:t>
            </a:r>
          </a:p>
          <a:p>
            <a:pPr>
              <a:lnSpc>
                <a:spcPct val="120000"/>
              </a:lnSpc>
            </a:pPr>
            <a:r>
              <a:rPr lang="en-US" sz="2800" dirty="0" err="1">
                <a:solidFill>
                  <a:schemeClr val="bg1">
                    <a:lumMod val="50000"/>
                  </a:schemeClr>
                </a:solidFill>
              </a:rPr>
              <a:t>Añaden</a:t>
            </a:r>
            <a:r>
              <a:rPr lang="en-US" sz="2800" dirty="0">
                <a:solidFill>
                  <a:schemeClr val="bg1">
                    <a:lumMod val="50000"/>
                  </a:schemeClr>
                </a:solidFill>
              </a:rPr>
              <a:t> </a:t>
            </a:r>
            <a:r>
              <a:rPr lang="en-US" sz="2800" dirty="0" err="1">
                <a:solidFill>
                  <a:schemeClr val="bg1">
                    <a:lumMod val="50000"/>
                  </a:schemeClr>
                </a:solidFill>
              </a:rPr>
              <a:t>documentación</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Reducen</a:t>
            </a:r>
            <a:r>
              <a:rPr lang="en-US" sz="2800" dirty="0">
                <a:solidFill>
                  <a:schemeClr val="bg1">
                    <a:lumMod val="50000"/>
                  </a:schemeClr>
                </a:solidFill>
              </a:rPr>
              <a:t> </a:t>
            </a:r>
            <a:r>
              <a:rPr lang="en-US" sz="2800" dirty="0" err="1">
                <a:solidFill>
                  <a:schemeClr val="bg1">
                    <a:lumMod val="50000"/>
                  </a:schemeClr>
                </a:solidFill>
              </a:rPr>
              <a:t>costes</a:t>
            </a:r>
            <a:r>
              <a:rPr lang="en-US" sz="2800"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MOTIVOS PARA HACER A </a:t>
            </a:r>
            <a:r>
              <a:rPr lang="en-US" b="1" dirty="0"/>
              <a:t>TESTS UNITARIOS</a:t>
            </a:r>
          </a:p>
        </p:txBody>
      </p:sp>
    </p:spTree>
    <p:extLst>
      <p:ext uri="{BB962C8B-B14F-4D97-AF65-F5344CB8AC3E}">
        <p14:creationId xmlns:p14="http://schemas.microsoft.com/office/powerpoint/2010/main" val="12163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a:solidFill>
                  <a:schemeClr val="bg1">
                    <a:lumMod val="50000"/>
                  </a:schemeClr>
                </a:solidFill>
              </a:rPr>
              <a:t>Una </a:t>
            </a: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unitaria</a:t>
            </a:r>
            <a:r>
              <a:rPr lang="en-US" sz="2800" dirty="0">
                <a:solidFill>
                  <a:schemeClr val="bg1">
                    <a:lumMod val="50000"/>
                  </a:schemeClr>
                </a:solidFill>
              </a:rPr>
              <a:t> </a:t>
            </a:r>
            <a:r>
              <a:rPr lang="en-US" sz="2800" dirty="0" err="1">
                <a:solidFill>
                  <a:schemeClr val="bg1">
                    <a:lumMod val="50000"/>
                  </a:schemeClr>
                </a:solidFill>
              </a:rPr>
              <a:t>debe</a:t>
            </a:r>
            <a:r>
              <a:rPr lang="en-US" sz="2800" dirty="0">
                <a:solidFill>
                  <a:schemeClr val="bg1">
                    <a:lumMod val="50000"/>
                  </a:schemeClr>
                </a:solidFill>
              </a:rPr>
              <a:t> </a:t>
            </a:r>
            <a:r>
              <a:rPr lang="en-US" sz="2800" dirty="0" err="1">
                <a:solidFill>
                  <a:schemeClr val="bg1">
                    <a:lumMod val="50000"/>
                  </a:schemeClr>
                </a:solidFill>
              </a:rPr>
              <a:t>ser</a:t>
            </a:r>
            <a:r>
              <a:rPr lang="en-US" sz="2800" dirty="0">
                <a:solidFill>
                  <a:schemeClr val="bg1">
                    <a:lumMod val="50000"/>
                  </a:schemeClr>
                </a:solidFill>
              </a:rPr>
              <a:t>:</a:t>
            </a:r>
          </a:p>
          <a:p>
            <a:pPr>
              <a:lnSpc>
                <a:spcPct val="120000"/>
              </a:lnSpc>
            </a:pPr>
            <a:r>
              <a:rPr lang="en-US" sz="2800" dirty="0" err="1">
                <a:solidFill>
                  <a:schemeClr val="bg1">
                    <a:lumMod val="50000"/>
                  </a:schemeClr>
                </a:solidFill>
              </a:rPr>
              <a:t>Rápida</a:t>
            </a:r>
            <a:r>
              <a:rPr lang="en-US" sz="2800" dirty="0">
                <a:solidFill>
                  <a:schemeClr val="bg1">
                    <a:lumMod val="50000"/>
                  </a:schemeClr>
                </a:solidFill>
              </a:rPr>
              <a:t>.</a:t>
            </a:r>
          </a:p>
          <a:p>
            <a:pPr>
              <a:lnSpc>
                <a:spcPct val="120000"/>
              </a:lnSpc>
            </a:pPr>
            <a:r>
              <a:rPr lang="en-US" sz="2800" dirty="0">
                <a:solidFill>
                  <a:schemeClr val="bg1">
                    <a:lumMod val="50000"/>
                  </a:schemeClr>
                </a:solidFill>
              </a:rPr>
              <a:t>Reproducible.</a:t>
            </a:r>
          </a:p>
          <a:p>
            <a:pPr>
              <a:lnSpc>
                <a:spcPct val="120000"/>
              </a:lnSpc>
            </a:pPr>
            <a:r>
              <a:rPr lang="en-US" sz="2800" dirty="0" err="1">
                <a:solidFill>
                  <a:schemeClr val="bg1">
                    <a:lumMod val="50000"/>
                  </a:schemeClr>
                </a:solidFill>
              </a:rPr>
              <a:t>Mantenible</a:t>
            </a:r>
            <a:r>
              <a:rPr lang="en-US" sz="2800" dirty="0">
                <a:solidFill>
                  <a:schemeClr val="bg1">
                    <a:lumMod val="50000"/>
                  </a:schemeClr>
                </a:solidFill>
              </a:rPr>
              <a:t>.</a:t>
            </a:r>
          </a:p>
          <a:p>
            <a:pPr>
              <a:lnSpc>
                <a:spcPct val="120000"/>
              </a:lnSpc>
            </a:pPr>
            <a:r>
              <a:rPr lang="en-US" sz="2800" dirty="0">
                <a:solidFill>
                  <a:schemeClr val="bg1">
                    <a:lumMod val="50000"/>
                  </a:schemeClr>
                </a:solidFill>
              </a:rPr>
              <a:t>Independiente.</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TEST </a:t>
            </a:r>
            <a:r>
              <a:rPr lang="en-US" b="1" dirty="0"/>
              <a:t>UNITARIO</a:t>
            </a:r>
          </a:p>
        </p:txBody>
      </p:sp>
    </p:spTree>
    <p:extLst>
      <p:ext uri="{BB962C8B-B14F-4D97-AF65-F5344CB8AC3E}">
        <p14:creationId xmlns:p14="http://schemas.microsoft.com/office/powerpoint/2010/main" val="6945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5638800" cy="3733800"/>
          </a:xfrm>
          <a:prstGeom prst="rect">
            <a:avLst/>
          </a:prstGeom>
        </p:spPr>
        <p:txBody>
          <a:bodyPr>
            <a:normAutofit fontScale="92500" lnSpcReduction="20000"/>
          </a:bodyPr>
          <a:lstStyle/>
          <a:p>
            <a:pPr marL="0" indent="0">
              <a:lnSpc>
                <a:spcPct val="120000"/>
              </a:lnSpc>
              <a:buNone/>
            </a:pPr>
            <a:r>
              <a:rPr lang="en-US" sz="2800" dirty="0">
                <a:solidFill>
                  <a:schemeClr val="bg1">
                    <a:lumMod val="50000"/>
                  </a:schemeClr>
                </a:solidFill>
              </a:rPr>
              <a:t>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t>
            </a:r>
            <a:r>
              <a:rPr lang="en-US" sz="2800" dirty="0" err="1">
                <a:solidFill>
                  <a:schemeClr val="bg1">
                    <a:lumMod val="50000"/>
                  </a:schemeClr>
                </a:solidFill>
              </a:rPr>
              <a:t>utilizaremos</a:t>
            </a:r>
            <a:r>
              <a:rPr lang="en-US" sz="2800" dirty="0">
                <a:solidFill>
                  <a:schemeClr val="bg1">
                    <a:lumMod val="50000"/>
                  </a:schemeClr>
                </a:solidFill>
              </a:rPr>
              <a:t> un framework de testing.</a:t>
            </a:r>
          </a:p>
          <a:p>
            <a:pPr>
              <a:lnSpc>
                <a:spcPct val="120000"/>
              </a:lnSpc>
            </a:pPr>
            <a:r>
              <a:rPr lang="en-US" sz="2800" dirty="0" err="1">
                <a:solidFill>
                  <a:schemeClr val="bg1">
                    <a:lumMod val="50000"/>
                  </a:schemeClr>
                </a:solidFill>
              </a:rPr>
              <a:t>En</a:t>
            </a:r>
            <a:r>
              <a:rPr lang="en-US" sz="2800" dirty="0">
                <a:solidFill>
                  <a:schemeClr val="bg1">
                    <a:lumMod val="50000"/>
                  </a:schemeClr>
                </a:solidFill>
              </a:rPr>
              <a:t> Xamarin Studio se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Nunit</a:t>
            </a:r>
            <a:r>
              <a:rPr lang="en-US" sz="2800" dirty="0">
                <a:solidFill>
                  <a:schemeClr val="bg1">
                    <a:lumMod val="50000"/>
                  </a:schemeClr>
                </a:solidFill>
              </a:rPr>
              <a:t>.</a:t>
            </a:r>
          </a:p>
          <a:p>
            <a:pPr>
              <a:lnSpc>
                <a:spcPct val="120000"/>
              </a:lnSpc>
            </a:pPr>
            <a:r>
              <a:rPr lang="en-US" sz="2800" dirty="0">
                <a:solidFill>
                  <a:schemeClr val="bg1">
                    <a:lumMod val="50000"/>
                  </a:schemeClr>
                </a:solidFill>
              </a:rPr>
              <a:t>Visual Studio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MSTest</a:t>
            </a:r>
            <a:r>
              <a:rPr lang="en-US" sz="2800" dirty="0">
                <a:solidFill>
                  <a:schemeClr val="bg1">
                    <a:lumMod val="50000"/>
                  </a:schemeClr>
                </a:solidFill>
              </a:rPr>
              <a:t>.</a:t>
            </a:r>
          </a:p>
          <a:p>
            <a:pPr marL="0" indent="0">
              <a:lnSpc>
                <a:spcPct val="120000"/>
              </a:lnSpc>
              <a:buNone/>
            </a:pPr>
            <a:r>
              <a:rPr lang="en-US" sz="2800" dirty="0" err="1">
                <a:solidFill>
                  <a:schemeClr val="bg1">
                    <a:lumMod val="50000"/>
                  </a:schemeClr>
                </a:solidFill>
              </a:rPr>
              <a:t>Podemos</a:t>
            </a:r>
            <a:r>
              <a:rPr lang="en-US" sz="2800" dirty="0">
                <a:solidFill>
                  <a:schemeClr val="bg1">
                    <a:lumMod val="50000"/>
                  </a:schemeClr>
                </a:solidFill>
              </a:rPr>
              <a:t> </a:t>
            </a:r>
            <a:r>
              <a:rPr lang="en-US" sz="2800" dirty="0" err="1">
                <a:solidFill>
                  <a:schemeClr val="bg1">
                    <a:lumMod val="50000"/>
                  </a:schemeClr>
                </a:solidFill>
              </a:rPr>
              <a:t>utilizar</a:t>
            </a:r>
            <a:r>
              <a:rPr lang="en-US" sz="2800" dirty="0">
                <a:solidFill>
                  <a:schemeClr val="bg1">
                    <a:lumMod val="50000"/>
                  </a:schemeClr>
                </a:solidFill>
              </a:rPr>
              <a:t> </a:t>
            </a:r>
            <a:r>
              <a:rPr lang="en-US" sz="2800" b="1" dirty="0" err="1">
                <a:solidFill>
                  <a:schemeClr val="bg1">
                    <a:lumMod val="50000"/>
                  </a:schemeClr>
                </a:solidFill>
              </a:rPr>
              <a:t>Nunit</a:t>
            </a:r>
            <a:r>
              <a:rPr lang="en-US" sz="2800" dirty="0">
                <a:solidFill>
                  <a:schemeClr val="bg1">
                    <a:lumMod val="50000"/>
                  </a:schemeClr>
                </a:solidFill>
              </a:rPr>
              <a:t> o </a:t>
            </a:r>
            <a:r>
              <a:rPr lang="en-US" sz="2800" b="1" dirty="0" err="1">
                <a:solidFill>
                  <a:schemeClr val="bg1">
                    <a:lumMod val="50000"/>
                  </a:schemeClr>
                </a:solidFill>
              </a:rPr>
              <a:t>Xunit</a:t>
            </a:r>
            <a:r>
              <a:rPr lang="en-US" sz="2800" dirty="0">
                <a:solidFill>
                  <a:schemeClr val="bg1">
                    <a:lumMod val="50000"/>
                  </a:schemeClr>
                </a:solidFill>
              </a:rPr>
              <a:t> </a:t>
            </a:r>
            <a:r>
              <a:rPr lang="en-US" sz="2800" dirty="0" err="1">
                <a:solidFill>
                  <a:schemeClr val="bg1">
                    <a:lumMod val="50000"/>
                  </a:schemeClr>
                </a:solidFill>
              </a:rPr>
              <a:t>también</a:t>
            </a:r>
            <a:r>
              <a:rPr lang="en-US" sz="2800" dirty="0">
                <a:solidFill>
                  <a:schemeClr val="bg1">
                    <a:lumMod val="50000"/>
                  </a:schemeClr>
                </a:solidFill>
              </a:rPr>
              <a:t> </a:t>
            </a:r>
            <a:r>
              <a:rPr lang="en-US" sz="2800" dirty="0" err="1">
                <a:solidFill>
                  <a:schemeClr val="bg1">
                    <a:lumMod val="50000"/>
                  </a:schemeClr>
                </a:solidFill>
              </a:rPr>
              <a:t>en</a:t>
            </a:r>
            <a:r>
              <a:rPr lang="en-US" sz="2800" dirty="0">
                <a:solidFill>
                  <a:schemeClr val="bg1">
                    <a:lumMod val="50000"/>
                  </a:schemeClr>
                </a:solidFill>
              </a:rPr>
              <a:t> ambos IDEs.</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FRAMEWORKS PARA HACER </a:t>
            </a:r>
            <a:r>
              <a:rPr lang="en-US" b="1" dirty="0"/>
              <a:t>TESTING UNITARIO</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895350"/>
            <a:ext cx="2540220" cy="105673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952082"/>
            <a:ext cx="3676650" cy="964913"/>
          </a:xfrm>
          <a:prstGeom prst="rect">
            <a:avLst/>
          </a:prstGeom>
        </p:spPr>
      </p:pic>
    </p:spTree>
    <p:extLst>
      <p:ext uri="{BB962C8B-B14F-4D97-AF65-F5344CB8AC3E}">
        <p14:creationId xmlns:p14="http://schemas.microsoft.com/office/powerpoint/2010/main" val="772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lnSpcReduction="10000"/>
          </a:bodyPr>
          <a:lstStyle/>
          <a:p>
            <a:pPr marL="0" indent="0">
              <a:lnSpc>
                <a:spcPct val="120000"/>
              </a:lnSpc>
              <a:buNone/>
            </a:pPr>
            <a:r>
              <a:rPr lang="en-US" sz="2800" dirty="0" err="1">
                <a:solidFill>
                  <a:schemeClr val="bg1">
                    <a:lumMod val="50000"/>
                  </a:schemeClr>
                </a:solidFill>
              </a:rPr>
              <a:t>Recuerda</a:t>
            </a:r>
            <a:r>
              <a:rPr lang="en-US" sz="2800" dirty="0">
                <a:solidFill>
                  <a:schemeClr val="bg1">
                    <a:lumMod val="50000"/>
                  </a:schemeClr>
                </a:solidFill>
              </a:rPr>
              <a:t>:</a:t>
            </a:r>
          </a:p>
          <a:p>
            <a:pPr>
              <a:lnSpc>
                <a:spcPct val="120000"/>
              </a:lnSpc>
            </a:pPr>
            <a:r>
              <a:rPr lang="en-US" sz="2800" dirty="0">
                <a:solidFill>
                  <a:schemeClr val="bg1">
                    <a:lumMod val="50000"/>
                  </a:schemeClr>
                </a:solidFill>
              </a:rPr>
              <a:t>Deben </a:t>
            </a:r>
            <a:r>
              <a:rPr lang="en-US" sz="2800" dirty="0" err="1">
                <a:solidFill>
                  <a:schemeClr val="bg1">
                    <a:lumMod val="50000"/>
                  </a:schemeClr>
                </a:solidFill>
              </a:rPr>
              <a:t>ser</a:t>
            </a:r>
            <a:r>
              <a:rPr lang="en-US" sz="2800" dirty="0">
                <a:solidFill>
                  <a:schemeClr val="bg1">
                    <a:lumMod val="50000"/>
                  </a:schemeClr>
                </a:solidFill>
              </a:rPr>
              <a:t> lo </a:t>
            </a:r>
            <a:r>
              <a:rPr lang="en-US" sz="2800" dirty="0" err="1">
                <a:solidFill>
                  <a:schemeClr val="bg1">
                    <a:lumMod val="50000"/>
                  </a:schemeClr>
                </a:solidFill>
              </a:rPr>
              <a:t>más</a:t>
            </a:r>
            <a:r>
              <a:rPr lang="en-US" sz="2800" dirty="0">
                <a:solidFill>
                  <a:schemeClr val="bg1">
                    <a:lumMod val="50000"/>
                  </a:schemeClr>
                </a:solidFill>
              </a:rPr>
              <a:t> simples </a:t>
            </a:r>
            <a:r>
              <a:rPr lang="en-US" sz="2800" dirty="0" err="1">
                <a:solidFill>
                  <a:schemeClr val="bg1">
                    <a:lumMod val="50000"/>
                  </a:schemeClr>
                </a:solidFill>
              </a:rPr>
              <a:t>posibles</a:t>
            </a:r>
            <a:r>
              <a:rPr lang="en-US" sz="2800" dirty="0">
                <a:solidFill>
                  <a:schemeClr val="bg1">
                    <a:lumMod val="50000"/>
                  </a:schemeClr>
                </a:solidFill>
              </a:rPr>
              <a:t>.</a:t>
            </a:r>
          </a:p>
          <a:p>
            <a:pPr>
              <a:lnSpc>
                <a:spcPct val="120000"/>
              </a:lnSpc>
            </a:pP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lógica</a:t>
            </a:r>
            <a:r>
              <a:rPr lang="en-US" sz="2800" dirty="0">
                <a:solidFill>
                  <a:schemeClr val="bg1">
                    <a:lumMod val="50000"/>
                  </a:schemeClr>
                </a:solidFill>
              </a:rPr>
              <a:t> de la </a:t>
            </a:r>
            <a:r>
              <a:rPr lang="en-US" sz="2800" dirty="0" err="1">
                <a:solidFill>
                  <a:schemeClr val="bg1">
                    <a:lumMod val="50000"/>
                  </a:schemeClr>
                </a:solidFill>
              </a:rPr>
              <a:t>aplicación</a:t>
            </a:r>
            <a:r>
              <a:rPr lang="en-US" sz="2800" dirty="0">
                <a:solidFill>
                  <a:schemeClr val="bg1">
                    <a:lumMod val="50000"/>
                  </a:schemeClr>
                </a:solidFill>
              </a:rPr>
              <a:t> NO </a:t>
            </a:r>
            <a:r>
              <a:rPr lang="en-US" sz="2800" dirty="0" err="1">
                <a:solidFill>
                  <a:schemeClr val="bg1">
                    <a:lumMod val="50000"/>
                  </a:schemeClr>
                </a:solidFill>
              </a:rPr>
              <a:t>métodos</a:t>
            </a:r>
            <a:r>
              <a:rPr lang="en-US" sz="2800" dirty="0">
                <a:solidFill>
                  <a:schemeClr val="bg1">
                    <a:lumMod val="50000"/>
                  </a:schemeClr>
                </a:solidFill>
              </a:rPr>
              <a: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común</a:t>
            </a:r>
            <a:r>
              <a:rPr lang="en-US" sz="2800" dirty="0">
                <a:solidFill>
                  <a:schemeClr val="bg1">
                    <a:lumMod val="50000"/>
                  </a:schemeClr>
                </a:solidFill>
              </a:rPr>
              <a:t> </a:t>
            </a:r>
            <a:r>
              <a:rPr lang="en-US" sz="2800" dirty="0" err="1">
                <a:solidFill>
                  <a:schemeClr val="bg1">
                    <a:lumMod val="50000"/>
                  </a:schemeClr>
                </a:solidFill>
              </a:rPr>
              <a:t>ver</a:t>
            </a:r>
            <a:r>
              <a:rPr lang="en-US" sz="2800" dirty="0">
                <a:solidFill>
                  <a:schemeClr val="bg1">
                    <a:lumMod val="50000"/>
                  </a:schemeClr>
                </a:solidFill>
              </a:rPr>
              <a:t> multiples </a:t>
            </a:r>
            <a:r>
              <a:rPr lang="en-US" sz="2800" dirty="0" err="1">
                <a:solidFill>
                  <a:schemeClr val="bg1">
                    <a:lumMod val="50000"/>
                  </a:schemeClr>
                </a:solidFill>
              </a:rPr>
              <a:t>pruebas</a:t>
            </a:r>
            <a:r>
              <a:rPr lang="en-US" sz="2800" dirty="0">
                <a:solidFill>
                  <a:schemeClr val="bg1">
                    <a:lumMod val="50000"/>
                  </a:schemeClr>
                </a:solidFill>
              </a:rPr>
              <a:t> para un </a:t>
            </a:r>
            <a:r>
              <a:rPr lang="en-US" sz="2800" dirty="0" err="1">
                <a:solidFill>
                  <a:schemeClr val="bg1">
                    <a:lumMod val="50000"/>
                  </a:schemeClr>
                </a:solidFill>
              </a:rPr>
              <a:t>sencillo</a:t>
            </a:r>
            <a:r>
              <a:rPr lang="en-US" sz="2800" dirty="0">
                <a:solidFill>
                  <a:schemeClr val="bg1">
                    <a:lumMod val="50000"/>
                  </a:schemeClr>
                </a:solidFill>
              </a:rPr>
              <a:t> </a:t>
            </a:r>
            <a:r>
              <a:rPr lang="en-US" sz="2800" dirty="0" err="1">
                <a:solidFill>
                  <a:schemeClr val="bg1">
                    <a:lumMod val="50000"/>
                  </a:schemeClr>
                </a:solidFill>
              </a:rPr>
              <a:t>método</a:t>
            </a:r>
            <a:r>
              <a:rPr lang="en-US" sz="2800" dirty="0">
                <a:solidFill>
                  <a:schemeClr val="bg1">
                    <a:lumMod val="50000"/>
                  </a:schemeClr>
                </a:solidFill>
              </a:rPr>
              <a:t>.</a:t>
            </a:r>
          </a:p>
          <a:p>
            <a:pPr>
              <a:lnSpc>
                <a:spcPct val="120000"/>
              </a:lnSpc>
            </a:pPr>
            <a:r>
              <a:rPr lang="en-US" sz="2800" dirty="0">
                <a:solidFill>
                  <a:schemeClr val="bg1">
                    <a:lumMod val="50000"/>
                  </a:schemeClr>
                </a:solidFill>
              </a:rPr>
              <a:t>Si el test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difícil</a:t>
            </a:r>
            <a:r>
              <a:rPr lang="en-US" sz="2800" dirty="0">
                <a:solidFill>
                  <a:schemeClr val="bg1">
                    <a:lumMod val="50000"/>
                  </a:schemeClr>
                </a:solidFill>
              </a:rPr>
              <a:t> de </a:t>
            </a:r>
            <a:r>
              <a:rPr lang="en-US" sz="2800" dirty="0" err="1">
                <a:solidFill>
                  <a:schemeClr val="bg1">
                    <a:lumMod val="50000"/>
                  </a:schemeClr>
                </a:solidFill>
              </a:rPr>
              <a:t>escribir</a:t>
            </a:r>
            <a:r>
              <a:rPr lang="en-US" sz="2800" dirty="0">
                <a:solidFill>
                  <a:schemeClr val="bg1">
                    <a:lumMod val="50000"/>
                  </a:schemeClr>
                </a:solidFill>
              </a:rPr>
              <a:t>…</a:t>
            </a:r>
          </a:p>
          <a:p>
            <a:pPr lvl="1">
              <a:lnSpc>
                <a:spcPct val="120000"/>
              </a:lnSpc>
            </a:pPr>
            <a:r>
              <a:rPr lang="en-US" sz="2400" dirty="0" err="1">
                <a:solidFill>
                  <a:schemeClr val="bg1">
                    <a:lumMod val="50000"/>
                  </a:schemeClr>
                </a:solidFill>
              </a:rPr>
              <a:t>Falta</a:t>
            </a:r>
            <a:r>
              <a:rPr lang="en-US" sz="2400" dirty="0">
                <a:solidFill>
                  <a:schemeClr val="bg1">
                    <a:lumMod val="50000"/>
                  </a:schemeClr>
                </a:solidFill>
              </a:rPr>
              <a:t> context para </a:t>
            </a:r>
            <a:r>
              <a:rPr lang="en-US" sz="2400" dirty="0" err="1">
                <a:solidFill>
                  <a:schemeClr val="bg1">
                    <a:lumMod val="50000"/>
                  </a:schemeClr>
                </a:solidFill>
              </a:rPr>
              <a:t>identificar</a:t>
            </a:r>
            <a:r>
              <a:rPr lang="en-US" sz="2400" dirty="0">
                <a:solidFill>
                  <a:schemeClr val="bg1">
                    <a:lumMod val="50000"/>
                  </a:schemeClr>
                </a:solidFill>
              </a:rPr>
              <a:t> requisites.</a:t>
            </a:r>
          </a:p>
          <a:p>
            <a:pPr lvl="1">
              <a:lnSpc>
                <a:spcPct val="120000"/>
              </a:lnSpc>
            </a:pPr>
            <a:r>
              <a:rPr lang="en-US" sz="2400" dirty="0" err="1">
                <a:solidFill>
                  <a:schemeClr val="bg1">
                    <a:lumMod val="50000"/>
                  </a:schemeClr>
                </a:solidFill>
              </a:rPr>
              <a:t>Indicar</a:t>
            </a:r>
            <a:r>
              <a:rPr lang="en-US" sz="2400" dirty="0">
                <a:solidFill>
                  <a:schemeClr val="bg1">
                    <a:lumMod val="50000"/>
                  </a:schemeClr>
                </a:solidFill>
              </a:rPr>
              <a:t> un </a:t>
            </a:r>
            <a:r>
              <a:rPr lang="en-US" sz="2400" dirty="0" err="1">
                <a:solidFill>
                  <a:schemeClr val="bg1">
                    <a:lumMod val="50000"/>
                  </a:schemeClr>
                </a:solidFill>
              </a:rPr>
              <a:t>problema</a:t>
            </a:r>
            <a:r>
              <a:rPr lang="en-US" sz="2400" dirty="0">
                <a:solidFill>
                  <a:schemeClr val="bg1">
                    <a:lumMod val="50000"/>
                  </a:schemeClr>
                </a:solidFill>
              </a:rPr>
              <a:t> de </a:t>
            </a:r>
            <a:r>
              <a:rPr lang="en-US" sz="2400" dirty="0" err="1">
                <a:solidFill>
                  <a:schemeClr val="bg1">
                    <a:lumMod val="50000"/>
                  </a:schemeClr>
                </a:solidFill>
              </a:rPr>
              <a:t>diseño</a:t>
            </a:r>
            <a:r>
              <a:rPr lang="en-US" sz="2400" dirty="0">
                <a:solidFill>
                  <a:schemeClr val="bg1">
                    <a:lumMod val="50000"/>
                  </a:schemeClr>
                </a:solidFill>
              </a:rPr>
              <a:t>.</a:t>
            </a: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27809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accent2"/>
                </a:solidFill>
                <a:latin typeface="+mn-lt"/>
              </a:rPr>
              <a:t>Javier Suárez</a:t>
            </a: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1">
                    <a:lumMod val="50000"/>
                  </a:schemeClr>
                </a:solidFill>
              </a:rPr>
              <a:t>Microsoft MVP </a:t>
            </a:r>
          </a:p>
          <a:p>
            <a:r>
              <a:rPr lang="en-US" sz="2400" dirty="0">
                <a:solidFill>
                  <a:schemeClr val="accent1">
                    <a:lumMod val="50000"/>
                  </a:schemeClr>
                </a:solidFill>
              </a:rPr>
              <a:t>Xamarin MVP</a:t>
            </a:r>
          </a:p>
          <a:p>
            <a:r>
              <a:rPr lang="en-US" sz="2400" dirty="0">
                <a:solidFill>
                  <a:schemeClr val="accent1">
                    <a:lumMod val="50000"/>
                  </a:schemeClr>
                </a:solidFill>
              </a:rPr>
              <a:t>Software Developer at Plain Concepts</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Blog: </a:t>
            </a:r>
            <a:r>
              <a:rPr lang="en-US" sz="2400" dirty="0">
                <a:solidFill>
                  <a:schemeClr val="tx1">
                    <a:lumMod val="95000"/>
                    <a:lumOff val="5000"/>
                  </a:schemeClr>
                </a:solidFill>
                <a:hlinkClick r:id="rId2"/>
              </a:rPr>
              <a:t>http://geeks.ms/blogs/jsuarez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a:solidFill>
                  <a:schemeClr val="accent1">
                    <a:lumMod val="50000"/>
                  </a:schemeClr>
                </a:solidFill>
              </a:rPr>
              <a:t>Email: </a:t>
            </a:r>
            <a:r>
              <a:rPr lang="en-US" sz="2400" dirty="0">
                <a:solidFill>
                  <a:schemeClr val="accent1">
                    <a:lumMod val="50000"/>
                  </a:schemeClr>
                </a:solidFill>
                <a:hlinkClick r:id="rId3"/>
              </a:rPr>
              <a:t>javiersuarezruiz@hotmail.com</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Twitter: @</a:t>
            </a:r>
            <a:r>
              <a:rPr lang="en-US" sz="2400" dirty="0" err="1">
                <a:solidFill>
                  <a:schemeClr val="accent1">
                    <a:lumMod val="50000"/>
                  </a:schemeClr>
                </a:solidFill>
              </a:rPr>
              <a:t>jsuarezruiz</a:t>
            </a:r>
            <a:endParaRPr lang="en-US" sz="2400" dirty="0">
              <a:solidFill>
                <a:schemeClr val="accent1">
                  <a:lumMod val="50000"/>
                </a:schemeClr>
              </a:solidFill>
            </a:endParaRPr>
          </a:p>
          <a:p>
            <a:endParaRPr lang="en-US" sz="2400" dirty="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0321" y="2343150"/>
            <a:ext cx="290607" cy="456029"/>
          </a:xfrm>
          <a:prstGeom prst="rect">
            <a:avLst/>
          </a:prstGeom>
        </p:spPr>
      </p:pic>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3971" y="2340543"/>
            <a:ext cx="386410" cy="458636"/>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a:solidFill>
            <a:schemeClr val="tx1"/>
          </a:solidFill>
        </p:spPr>
        <p:txBody>
          <a:bodyPr>
            <a:normAutofit fontScale="77500" lnSpcReduction="20000"/>
          </a:bodyPr>
          <a:lstStyle/>
          <a:p>
            <a:pPr marL="0" indent="0">
              <a:lnSpc>
                <a:spcPct val="120000"/>
              </a:lnSpc>
              <a:buNone/>
            </a:pPr>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TextFixture</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public class Tests</a:t>
            </a:r>
          </a:p>
          <a:p>
            <a:pPr marL="0" indent="0">
              <a:lnSpc>
                <a:spcPct val="120000"/>
              </a:lnSpc>
              <a:buNone/>
            </a:pP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[Test]</a:t>
            </a:r>
          </a:p>
          <a:p>
            <a:pPr marL="0" indent="0">
              <a:lnSpc>
                <a:spcPct val="120000"/>
              </a:lnSpc>
              <a:buNone/>
            </a:pPr>
            <a:r>
              <a:rPr lang="en-US" sz="2800" dirty="0">
                <a:solidFill>
                  <a:schemeClr val="bg1"/>
                </a:solidFill>
                <a:latin typeface="Consolas" panose="020B0609020204030204" pitchFamily="49" charset="0"/>
              </a:rPr>
              <a:t>	public void </a:t>
            </a:r>
            <a:r>
              <a:rPr lang="en-US" sz="2800" dirty="0" err="1">
                <a:solidFill>
                  <a:schemeClr val="bg1"/>
                </a:solidFill>
                <a:latin typeface="Consolas" panose="020B0609020204030204" pitchFamily="49" charset="0"/>
              </a:rPr>
              <a:t>TestSomething_ShouldBeOk</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endParaRPr lang="en-US" sz="2800" dirty="0">
              <a:solidFill>
                <a:schemeClr val="bg1"/>
              </a:solidFill>
              <a:latin typeface="Consolas" panose="020B0609020204030204" pitchFamily="49" charset="0"/>
            </a:endParaRP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r>
              <a:rPr lang="en-US" sz="2800" dirty="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151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App Xamarin y test </a:t>
            </a:r>
            <a:r>
              <a:rPr lang="en-US" i="1" dirty="0" err="1">
                <a:latin typeface="Segoe UI" panose="020B0502040204020203" pitchFamily="34" charset="0"/>
                <a:cs typeface="Segoe UI" panose="020B0502040204020203" pitchFamily="34" charset="0"/>
              </a:rPr>
              <a:t>unitarios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78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fontScale="92500"/>
          </a:bodyPr>
          <a:lstStyle/>
          <a:p>
            <a:pPr marL="0" indent="0">
              <a:lnSpc>
                <a:spcPct val="120000"/>
              </a:lnSpc>
              <a:buNone/>
            </a:pPr>
            <a:r>
              <a:rPr lang="en-US" sz="2800" dirty="0">
                <a:solidFill>
                  <a:schemeClr val="bg1">
                    <a:lumMod val="50000"/>
                  </a:schemeClr>
                </a:solidFill>
              </a:rPr>
              <a:t>Las </a:t>
            </a:r>
            <a:r>
              <a:rPr lang="en-US" sz="2800" dirty="0" err="1">
                <a:solidFill>
                  <a:schemeClr val="bg1">
                    <a:lumMod val="50000"/>
                  </a:schemeClr>
                </a:solidFill>
              </a:rPr>
              <a:t>pruebas</a:t>
            </a:r>
            <a:r>
              <a:rPr lang="en-US" sz="2800" dirty="0">
                <a:solidFill>
                  <a:schemeClr val="bg1">
                    <a:lumMod val="50000"/>
                  </a:schemeClr>
                </a:solidFill>
              </a:rPr>
              <a:t> de UI </a:t>
            </a:r>
            <a:r>
              <a:rPr lang="en-US" sz="2800" dirty="0" err="1">
                <a:solidFill>
                  <a:schemeClr val="bg1">
                    <a:lumMod val="50000"/>
                  </a:schemeClr>
                </a:solidFill>
              </a:rPr>
              <a:t>es</a:t>
            </a:r>
            <a:r>
              <a:rPr lang="en-US" sz="2800" dirty="0">
                <a:solidFill>
                  <a:schemeClr val="bg1">
                    <a:lumMod val="50000"/>
                  </a:schemeClr>
                </a:solidFill>
              </a:rPr>
              <a:t> el </a:t>
            </a:r>
            <a:r>
              <a:rPr lang="en-US" sz="2800" dirty="0" err="1">
                <a:solidFill>
                  <a:schemeClr val="bg1">
                    <a:lumMod val="50000"/>
                  </a:schemeClr>
                </a:solidFill>
              </a:rPr>
              <a:t>proceso</a:t>
            </a:r>
            <a:r>
              <a:rPr lang="en-US" sz="2800" dirty="0">
                <a:solidFill>
                  <a:schemeClr val="bg1">
                    <a:lumMod val="50000"/>
                  </a:schemeClr>
                </a:solidFill>
              </a:rPr>
              <a:t> de </a:t>
            </a:r>
            <a:r>
              <a:rPr lang="en-US" sz="2800" dirty="0" err="1">
                <a:solidFill>
                  <a:schemeClr val="bg1">
                    <a:lumMod val="50000"/>
                  </a:schemeClr>
                </a:solidFill>
              </a:rPr>
              <a:t>probar</a:t>
            </a:r>
            <a:r>
              <a:rPr lang="en-US" sz="2800" dirty="0">
                <a:solidFill>
                  <a:schemeClr val="bg1">
                    <a:lumMod val="50000"/>
                  </a:schemeClr>
                </a:solidFill>
              </a:rPr>
              <a:t> la </a:t>
            </a:r>
            <a:r>
              <a:rPr lang="en-US" sz="2800" b="1" dirty="0" err="1">
                <a:solidFill>
                  <a:schemeClr val="bg1">
                    <a:lumMod val="50000"/>
                  </a:schemeClr>
                </a:solidFill>
              </a:rPr>
              <a:t>interfaz</a:t>
            </a:r>
            <a:r>
              <a:rPr lang="en-US" sz="2800" b="1" dirty="0">
                <a:solidFill>
                  <a:schemeClr val="bg1">
                    <a:lumMod val="50000"/>
                  </a:schemeClr>
                </a:solidFill>
              </a:rPr>
              <a:t> de </a:t>
            </a:r>
            <a:r>
              <a:rPr lang="en-US" sz="2800" b="1" dirty="0" err="1">
                <a:solidFill>
                  <a:schemeClr val="bg1">
                    <a:lumMod val="50000"/>
                  </a:schemeClr>
                </a:solidFill>
              </a:rPr>
              <a:t>usuario</a:t>
            </a:r>
            <a:r>
              <a:rPr lang="en-US" sz="2800" b="1" dirty="0">
                <a:solidFill>
                  <a:schemeClr val="bg1">
                    <a:lumMod val="50000"/>
                  </a:schemeClr>
                </a:solidFill>
              </a:rPr>
              <a:t> </a:t>
            </a:r>
            <a:r>
              <a:rPr lang="en-US" sz="2800" dirty="0">
                <a:solidFill>
                  <a:schemeClr val="bg1">
                    <a:lumMod val="50000"/>
                  </a:schemeClr>
                </a:solidFill>
              </a:rPr>
              <a:t>de la </a:t>
            </a:r>
            <a:r>
              <a:rPr lang="en-US" sz="2800" dirty="0" err="1">
                <a:solidFill>
                  <a:schemeClr val="bg1">
                    <a:lumMod val="50000"/>
                  </a:schemeClr>
                </a:solidFill>
              </a:rPr>
              <a:t>aplicación</a:t>
            </a:r>
            <a:r>
              <a:rPr lang="en-US" sz="2800" dirty="0">
                <a:solidFill>
                  <a:schemeClr val="bg1">
                    <a:lumMod val="50000"/>
                  </a:schemeClr>
                </a:solidFill>
              </a:rPr>
              <a:t> y </a:t>
            </a:r>
            <a:r>
              <a:rPr lang="en-US" sz="2800" dirty="0" err="1">
                <a:solidFill>
                  <a:schemeClr val="bg1">
                    <a:lumMod val="50000"/>
                  </a:schemeClr>
                </a:solidFill>
              </a:rPr>
              <a:t>su</a:t>
            </a:r>
            <a:r>
              <a:rPr lang="en-US" sz="2800" dirty="0">
                <a:solidFill>
                  <a:schemeClr val="bg1">
                    <a:lumMod val="50000"/>
                  </a:schemeClr>
                </a:solidFill>
              </a:rPr>
              <a:t> </a:t>
            </a:r>
            <a:r>
              <a:rPr lang="en-US" sz="2800" dirty="0" err="1">
                <a:solidFill>
                  <a:schemeClr val="bg1">
                    <a:lumMod val="50000"/>
                  </a:schemeClr>
                </a:solidFill>
              </a:rPr>
              <a:t>interacción</a:t>
            </a:r>
            <a:r>
              <a:rPr lang="en-US" sz="2800" dirty="0">
                <a:solidFill>
                  <a:schemeClr val="bg1">
                    <a:lumMod val="50000"/>
                  </a:schemeClr>
                </a:solidFill>
              </a:rPr>
              <a:t> de forma </a:t>
            </a:r>
            <a:r>
              <a:rPr lang="en-US" sz="2800" dirty="0" err="1">
                <a:solidFill>
                  <a:schemeClr val="bg1">
                    <a:lumMod val="50000"/>
                  </a:schemeClr>
                </a:solidFill>
              </a:rPr>
              <a:t>automática</a:t>
            </a:r>
            <a:r>
              <a:rPr lang="en-US" sz="2800" dirty="0">
                <a:solidFill>
                  <a:schemeClr val="bg1">
                    <a:lumMod val="50000"/>
                  </a:schemeClr>
                </a:solidFill>
              </a:rPr>
              <a:t>.</a:t>
            </a:r>
          </a:p>
          <a:p>
            <a:pPr>
              <a:lnSpc>
                <a:spcPct val="120000"/>
              </a:lnSpc>
            </a:pPr>
            <a:r>
              <a:rPr lang="en-US" sz="2800" dirty="0" err="1">
                <a:solidFill>
                  <a:schemeClr val="bg1">
                    <a:lumMod val="50000"/>
                  </a:schemeClr>
                </a:solidFill>
              </a:rPr>
              <a:t>Normalmente</a:t>
            </a:r>
            <a:r>
              <a:rPr lang="en-US" sz="2800" dirty="0">
                <a:solidFill>
                  <a:schemeClr val="bg1">
                    <a:lumMod val="50000"/>
                  </a:schemeClr>
                </a:solidFill>
              </a:rPr>
              <a:t> se </a:t>
            </a:r>
            <a:r>
              <a:rPr lang="en-US" sz="2800" dirty="0" err="1">
                <a:solidFill>
                  <a:schemeClr val="bg1">
                    <a:lumMod val="50000"/>
                  </a:schemeClr>
                </a:solidFill>
              </a:rPr>
              <a:t>suelen</a:t>
            </a:r>
            <a:r>
              <a:rPr lang="en-US" sz="2800" dirty="0">
                <a:solidFill>
                  <a:schemeClr val="bg1">
                    <a:lumMod val="50000"/>
                  </a:schemeClr>
                </a:solidFill>
              </a:rPr>
              <a:t>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estas</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de forma manual.</a:t>
            </a:r>
          </a:p>
          <a:p>
            <a:pPr>
              <a:lnSpc>
                <a:spcPct val="120000"/>
              </a:lnSpc>
            </a:pPr>
            <a:r>
              <a:rPr lang="en-US" sz="2800" dirty="0" err="1">
                <a:solidFill>
                  <a:schemeClr val="bg1">
                    <a:lumMod val="50000"/>
                  </a:schemeClr>
                </a:solidFill>
              </a:rPr>
              <a:t>Utilizadas</a:t>
            </a:r>
            <a:r>
              <a:rPr lang="en-US" sz="2800" dirty="0">
                <a:solidFill>
                  <a:schemeClr val="bg1">
                    <a:lumMod val="50000"/>
                  </a:schemeClr>
                </a:solidFill>
              </a:rPr>
              <a:t> para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de UX.</a:t>
            </a:r>
          </a:p>
          <a:p>
            <a:pPr>
              <a:lnSpc>
                <a:spcPct val="120000"/>
              </a:lnSpc>
            </a:pPr>
            <a:r>
              <a:rPr lang="en-US" sz="2800" dirty="0" err="1">
                <a:solidFill>
                  <a:schemeClr val="bg1">
                    <a:lumMod val="50000"/>
                  </a:schemeClr>
                </a:solidFill>
              </a:rPr>
              <a:t>Pueden</a:t>
            </a:r>
            <a:r>
              <a:rPr lang="en-US" sz="2800" dirty="0">
                <a:solidFill>
                  <a:schemeClr val="bg1">
                    <a:lumMod val="50000"/>
                  </a:schemeClr>
                </a:solidFill>
              </a:rPr>
              <a:t>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con </a:t>
            </a:r>
            <a:r>
              <a:rPr lang="en-US" sz="2800" dirty="0" err="1">
                <a:solidFill>
                  <a:schemeClr val="bg1">
                    <a:lumMod val="50000"/>
                  </a:schemeClr>
                </a:solidFill>
              </a:rPr>
              <a:t>algunas</a:t>
            </a:r>
            <a:r>
              <a:rPr lang="en-US" sz="2800" dirty="0">
                <a:solidFill>
                  <a:schemeClr val="bg1">
                    <a:lumMod val="50000"/>
                  </a:schemeClr>
                </a:solidFill>
              </a:rPr>
              <a:t> </a:t>
            </a:r>
            <a:r>
              <a:rPr lang="en-US" sz="2800" dirty="0" err="1">
                <a:solidFill>
                  <a:schemeClr val="bg1">
                    <a:lumMod val="50000"/>
                  </a:schemeClr>
                </a:solidFill>
              </a:rPr>
              <a:t>plataformas</a:t>
            </a:r>
            <a:r>
              <a:rPr lang="en-US" sz="2800" dirty="0">
                <a:solidFill>
                  <a:schemeClr val="bg1">
                    <a:lumMod val="50000"/>
                  </a:schemeClr>
                </a:solidFill>
              </a:rPr>
              <a:t>, Sistemas </a:t>
            </a:r>
            <a:r>
              <a:rPr lang="en-US" sz="2800" dirty="0" err="1">
                <a:solidFill>
                  <a:schemeClr val="bg1">
                    <a:lumMod val="50000"/>
                  </a:schemeClr>
                </a:solidFill>
              </a:rPr>
              <a:t>operativos</a:t>
            </a:r>
            <a:r>
              <a:rPr lang="en-US" sz="2800" dirty="0">
                <a:solidFill>
                  <a:schemeClr val="bg1">
                    <a:lumMod val="50000"/>
                  </a:schemeClr>
                </a:solidFill>
              </a:rPr>
              <a:t> o </a:t>
            </a:r>
            <a:r>
              <a:rPr lang="en-US" sz="2800" dirty="0" err="1">
                <a:solidFill>
                  <a:schemeClr val="bg1">
                    <a:lumMod val="50000"/>
                  </a:schemeClr>
                </a:solidFill>
              </a:rPr>
              <a:t>factores</a:t>
            </a:r>
            <a:r>
              <a:rPr lang="en-US" sz="2800" dirty="0">
                <a:solidFill>
                  <a:schemeClr val="bg1">
                    <a:lumMod val="50000"/>
                  </a:schemeClr>
                </a:solidFill>
              </a:rPr>
              <a:t> de forma.</a:t>
            </a:r>
            <a:endParaRPr lang="en-US" sz="2400" dirty="0">
              <a:solidFill>
                <a:schemeClr val="bg1">
                  <a:lumMod val="50000"/>
                </a:schemeClr>
              </a:solidFill>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INTRODUCCIÓN A LAS  </a:t>
            </a:r>
            <a:r>
              <a:rPr lang="en-US" b="1" dirty="0"/>
              <a:t>PRUEBAS DE UI</a:t>
            </a:r>
          </a:p>
        </p:txBody>
      </p:sp>
    </p:spTree>
    <p:extLst>
      <p:ext uri="{BB962C8B-B14F-4D97-AF65-F5344CB8AC3E}">
        <p14:creationId xmlns:p14="http://schemas.microsoft.com/office/powerpoint/2010/main" val="142920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77500" lnSpcReduction="20000"/>
          </a:bodyPr>
          <a:lstStyle/>
          <a:p>
            <a:pPr>
              <a:lnSpc>
                <a:spcPct val="120000"/>
              </a:lnSpc>
            </a:pPr>
            <a:r>
              <a:rPr lang="en-US" dirty="0" err="1">
                <a:solidFill>
                  <a:schemeClr val="bg1">
                    <a:lumMod val="50000"/>
                  </a:schemeClr>
                </a:solidFill>
              </a:rPr>
              <a:t>Crear</a:t>
            </a:r>
            <a:r>
              <a:rPr lang="en-US" dirty="0">
                <a:solidFill>
                  <a:schemeClr val="bg1">
                    <a:lumMod val="50000"/>
                  </a:schemeClr>
                </a:solidFill>
              </a:rPr>
              <a:t> tests </a:t>
            </a:r>
            <a:r>
              <a:rPr lang="en-US" dirty="0" err="1">
                <a:solidFill>
                  <a:schemeClr val="bg1">
                    <a:lumMod val="50000"/>
                  </a:schemeClr>
                </a:solidFill>
              </a:rPr>
              <a:t>automáticos</a:t>
            </a:r>
            <a:r>
              <a:rPr lang="en-US" dirty="0">
                <a:solidFill>
                  <a:schemeClr val="bg1">
                    <a:lumMod val="50000"/>
                  </a:schemeClr>
                </a:solidFill>
              </a:rPr>
              <a:t> de la </a:t>
            </a:r>
            <a:r>
              <a:rPr lang="en-US" dirty="0" err="1">
                <a:solidFill>
                  <a:schemeClr val="bg1">
                    <a:lumMod val="50000"/>
                  </a:schemeClr>
                </a:solidFill>
              </a:rPr>
              <a:t>interfaz</a:t>
            </a:r>
            <a:r>
              <a:rPr lang="en-US" dirty="0">
                <a:solidFill>
                  <a:schemeClr val="bg1">
                    <a:lumMod val="50000"/>
                  </a:schemeClr>
                </a:solidFill>
              </a:rPr>
              <a:t> de </a:t>
            </a:r>
            <a:r>
              <a:rPr lang="en-US" dirty="0" err="1">
                <a:solidFill>
                  <a:schemeClr val="bg1">
                    <a:lumMod val="50000"/>
                  </a:schemeClr>
                </a:solidFill>
              </a:rPr>
              <a:t>usuarios</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C#</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corer </a:t>
            </a:r>
            <a:r>
              <a:rPr lang="en-US" dirty="0" err="1">
                <a:solidFill>
                  <a:schemeClr val="bg1">
                    <a:lumMod val="50000"/>
                  </a:schemeClr>
                </a:solidFill>
              </a:rPr>
              <a:t>directamente</a:t>
            </a:r>
            <a:r>
              <a:rPr lang="en-US" dirty="0">
                <a:solidFill>
                  <a:schemeClr val="bg1">
                    <a:lumMod val="50000"/>
                  </a:schemeClr>
                </a:solidFill>
              </a:rPr>
              <a:t> </a:t>
            </a:r>
            <a:r>
              <a:rPr lang="en-US" dirty="0" err="1">
                <a:solidFill>
                  <a:schemeClr val="bg1">
                    <a:lumMod val="50000"/>
                  </a:schemeClr>
                </a:solidFill>
              </a:rPr>
              <a:t>desde</a:t>
            </a:r>
            <a:r>
              <a:rPr lang="en-US" dirty="0">
                <a:solidFill>
                  <a:schemeClr val="bg1">
                    <a:lumMod val="50000"/>
                  </a:schemeClr>
                </a:solidFill>
              </a:rPr>
              <a:t> Visual Studio o Xamarin Studio</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usar</a:t>
            </a:r>
            <a:r>
              <a:rPr lang="en-US" dirty="0">
                <a:solidFill>
                  <a:schemeClr val="bg1">
                    <a:lumMod val="50000"/>
                  </a:schemeClr>
                </a:solidFill>
              </a:rPr>
              <a:t> </a:t>
            </a:r>
            <a:r>
              <a:rPr lang="en-US" dirty="0" err="1">
                <a:solidFill>
                  <a:schemeClr val="bg1">
                    <a:lumMod val="50000"/>
                  </a:schemeClr>
                </a:solidFill>
              </a:rPr>
              <a:t>simuladores</a:t>
            </a:r>
            <a:endParaRPr lang="en-US" dirty="0">
              <a:solidFill>
                <a:schemeClr val="bg1">
                  <a:lumMod val="50000"/>
                </a:schemeClr>
              </a:solidFill>
            </a:endParaRPr>
          </a:p>
          <a:p>
            <a:pPr>
              <a:lnSpc>
                <a:spcPct val="120000"/>
              </a:lnSpc>
            </a:pPr>
            <a:r>
              <a:rPr lang="en-US" dirty="0" err="1">
                <a:solidFill>
                  <a:schemeClr val="bg1">
                    <a:lumMod val="50000"/>
                  </a:schemeClr>
                </a:solidFill>
              </a:rPr>
              <a:t>Funciona</a:t>
            </a:r>
            <a:r>
              <a:rPr lang="en-US" dirty="0">
                <a:solidFill>
                  <a:schemeClr val="bg1">
                    <a:lumMod val="50000"/>
                  </a:schemeClr>
                </a:solidFill>
              </a:rPr>
              <a:t> con apps: </a:t>
            </a:r>
            <a:r>
              <a:rPr lang="en-US" dirty="0" err="1">
                <a:solidFill>
                  <a:schemeClr val="bg1">
                    <a:lumMod val="50000"/>
                  </a:schemeClr>
                </a:solidFill>
              </a:rPr>
              <a:t>Nativas</a:t>
            </a:r>
            <a:r>
              <a:rPr lang="en-US" dirty="0">
                <a:solidFill>
                  <a:schemeClr val="bg1">
                    <a:lumMod val="50000"/>
                  </a:schemeClr>
                </a:solidFill>
              </a:rPr>
              <a:t>, </a:t>
            </a:r>
            <a:r>
              <a:rPr lang="en-US" dirty="0" err="1">
                <a:solidFill>
                  <a:schemeClr val="bg1">
                    <a:lumMod val="50000"/>
                  </a:schemeClr>
                </a:solidFill>
              </a:rPr>
              <a:t>Híbridas</a:t>
            </a:r>
            <a:r>
              <a:rPr lang="en-US" dirty="0">
                <a:solidFill>
                  <a:schemeClr val="bg1">
                    <a:lumMod val="50000"/>
                  </a:schemeClr>
                </a:solidFill>
              </a:rPr>
              <a:t> o Xamarin</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subir</a:t>
            </a:r>
            <a:r>
              <a:rPr lang="en-US" dirty="0">
                <a:solidFill>
                  <a:schemeClr val="bg1">
                    <a:lumMod val="50000"/>
                  </a:schemeClr>
                </a:solidFill>
              </a:rPr>
              <a:t> a Test Cloud</a:t>
            </a: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normAutofit/>
          </a:bodyPr>
          <a:lstStyle/>
          <a:p>
            <a:r>
              <a:rPr lang="en-US" b="1" dirty="0">
                <a:solidFill>
                  <a:schemeClr val="tx1"/>
                </a:solidFill>
              </a:rPr>
              <a:t>INTRODUCCIÓN A </a:t>
            </a:r>
            <a:r>
              <a:rPr lang="en-US" b="1" dirty="0"/>
              <a:t>XAMARIN.UITEST</a:t>
            </a:r>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a:bodyPr>
          <a:lstStyle/>
          <a:p>
            <a:pPr>
              <a:lnSpc>
                <a:spcPct val="120000"/>
              </a:lnSpc>
            </a:pPr>
            <a:r>
              <a:rPr lang="en-US" dirty="0">
                <a:solidFill>
                  <a:schemeClr val="bg1">
                    <a:lumMod val="50000"/>
                  </a:schemeClr>
                </a:solidFill>
              </a:rPr>
              <a:t>Visual Studio </a:t>
            </a:r>
            <a:r>
              <a:rPr lang="en-US" dirty="0" err="1">
                <a:solidFill>
                  <a:schemeClr val="bg1">
                    <a:lumMod val="50000"/>
                  </a:schemeClr>
                </a:solidFill>
              </a:rPr>
              <a:t>cuenta</a:t>
            </a:r>
            <a:r>
              <a:rPr lang="en-US" dirty="0">
                <a:solidFill>
                  <a:schemeClr val="bg1">
                    <a:lumMod val="50000"/>
                  </a:schemeClr>
                </a:solidFill>
              </a:rPr>
              <a:t> con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plantilla</a:t>
            </a:r>
            <a:r>
              <a:rPr lang="en-US" dirty="0">
                <a:solidFill>
                  <a:schemeClr val="bg1">
                    <a:lumMod val="50000"/>
                  </a:schemeClr>
                </a:solidFill>
              </a:rPr>
              <a:t> de Proyecto </a:t>
            </a:r>
            <a:r>
              <a:rPr lang="en-US" dirty="0" err="1">
                <a:solidFill>
                  <a:schemeClr val="bg1">
                    <a:lumMod val="50000"/>
                  </a:schemeClr>
                </a:solidFill>
              </a:rPr>
              <a:t>Xamarin.UITest</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t>Visual C# &gt; Mobile Apps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CREANDO PROYECTO </a:t>
            </a:r>
            <a:r>
              <a:rPr lang="en-US" b="1" dirty="0"/>
              <a:t>XAMARIN.UITEST</a:t>
            </a:r>
          </a:p>
        </p:txBody>
      </p:sp>
      <p:pic>
        <p:nvPicPr>
          <p:cNvPr id="4" name="Imagen 3"/>
          <p:cNvPicPr>
            <a:picLocks noChangeAspect="1"/>
          </p:cNvPicPr>
          <p:nvPr/>
        </p:nvPicPr>
        <p:blipFill>
          <a:blip r:embed="rId3"/>
          <a:stretch>
            <a:fillRect/>
          </a:stretch>
        </p:blipFill>
        <p:spPr>
          <a:xfrm>
            <a:off x="4114800" y="895350"/>
            <a:ext cx="4809950" cy="3333750"/>
          </a:xfrm>
          <a:prstGeom prst="rect">
            <a:avLst/>
          </a:prstGeom>
        </p:spPr>
      </p:pic>
    </p:spTree>
    <p:extLst>
      <p:ext uri="{BB962C8B-B14F-4D97-AF65-F5344CB8AC3E}">
        <p14:creationId xmlns:p14="http://schemas.microsoft.com/office/powerpoint/2010/main" val="233916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Proyecto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117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t>
            </a:r>
            <a:r>
              <a:rPr lang="en-US" dirty="0" err="1">
                <a:solidFill>
                  <a:schemeClr val="bg1">
                    <a:lumMod val="50000"/>
                  </a:schemeClr>
                </a:solidFill>
              </a:rPr>
              <a:t>plantilla</a:t>
            </a:r>
            <a:r>
              <a:rPr lang="en-US" dirty="0">
                <a:solidFill>
                  <a:schemeClr val="bg1">
                    <a:lumMod val="50000"/>
                  </a:schemeClr>
                </a:solidFill>
              </a:rPr>
              <a:t> del Proyecto </a:t>
            </a:r>
            <a:r>
              <a:rPr lang="en-US" dirty="0" err="1">
                <a:solidFill>
                  <a:schemeClr val="bg1">
                    <a:lumMod val="50000"/>
                  </a:schemeClr>
                </a:solidFill>
              </a:rPr>
              <a:t>Xamarin.UITests</a:t>
            </a:r>
            <a:r>
              <a:rPr lang="en-US" dirty="0">
                <a:solidFill>
                  <a:schemeClr val="bg1">
                    <a:lumMod val="50000"/>
                  </a:schemeClr>
                </a:solidFill>
              </a:rPr>
              <a:t> </a:t>
            </a:r>
            <a:r>
              <a:rPr lang="en-US" dirty="0" err="1">
                <a:solidFill>
                  <a:schemeClr val="bg1">
                    <a:lumMod val="50000"/>
                  </a:schemeClr>
                </a:solidFill>
              </a:rPr>
              <a:t>crea</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clase</a:t>
            </a:r>
            <a:r>
              <a:rPr lang="en-US" dirty="0">
                <a:solidFill>
                  <a:schemeClr val="bg1">
                    <a:lumMod val="50000"/>
                  </a:schemeClr>
                </a:solidFill>
              </a:rPr>
              <a:t> [</a:t>
            </a:r>
            <a:r>
              <a:rPr lang="en-US" dirty="0" err="1">
                <a:solidFill>
                  <a:schemeClr val="bg1">
                    <a:lumMod val="50000"/>
                  </a:schemeClr>
                </a:solidFill>
              </a:rPr>
              <a:t>SetUp</a:t>
            </a:r>
            <a:r>
              <a:rPr lang="en-US" dirty="0">
                <a:solidFill>
                  <a:schemeClr val="bg1">
                    <a:lumMod val="50000"/>
                  </a:schemeClr>
                </a:solidFill>
              </a:rPr>
              <a:t>] </a:t>
            </a:r>
            <a:r>
              <a:rPr lang="en-US" dirty="0" err="1">
                <a:solidFill>
                  <a:schemeClr val="bg1">
                    <a:lumMod val="50000"/>
                  </a:schemeClr>
                </a:solidFill>
              </a:rPr>
              <a:t>encarga</a:t>
            </a:r>
            <a:r>
              <a:rPr lang="en-US" dirty="0">
                <a:solidFill>
                  <a:schemeClr val="bg1">
                    <a:lumMod val="50000"/>
                  </a:schemeClr>
                </a:solidFill>
              </a:rPr>
              <a:t> de la </a:t>
            </a:r>
            <a:r>
              <a:rPr lang="en-US" dirty="0" err="1">
                <a:solidFill>
                  <a:schemeClr val="bg1">
                    <a:lumMod val="50000"/>
                  </a:schemeClr>
                </a:solidFill>
              </a:rPr>
              <a:t>inicialización</a:t>
            </a:r>
            <a:r>
              <a:rPr lang="en-US" dirty="0">
                <a:solidFill>
                  <a:schemeClr val="bg1">
                    <a:lumMod val="50000"/>
                  </a:schemeClr>
                </a:solidFill>
              </a:rPr>
              <a:t> de </a:t>
            </a:r>
            <a:r>
              <a:rPr lang="en-US" dirty="0" err="1">
                <a:solidFill>
                  <a:schemeClr val="bg1">
                    <a:lumMod val="50000"/>
                  </a:schemeClr>
                </a:solidFill>
              </a:rPr>
              <a:t>UITest</a:t>
            </a:r>
            <a:r>
              <a:rPr lang="en-US" dirty="0">
                <a:solidFill>
                  <a:schemeClr val="bg1">
                    <a:lumMod val="50000"/>
                  </a:schemeClr>
                </a:solidFill>
              </a:rPr>
              <a:t>. El </a:t>
            </a:r>
            <a:r>
              <a:rPr lang="en-US" dirty="0" err="1">
                <a:solidFill>
                  <a:schemeClr val="bg1">
                    <a:lumMod val="50000"/>
                  </a:schemeClr>
                </a:solidFill>
              </a:rPr>
              <a:t>contenido</a:t>
            </a:r>
            <a:r>
              <a:rPr lang="en-US" dirty="0">
                <a:solidFill>
                  <a:schemeClr val="bg1">
                    <a:lumMod val="50000"/>
                  </a:schemeClr>
                </a:solidFill>
              </a:rPr>
              <a:t> </a:t>
            </a:r>
            <a:r>
              <a:rPr lang="en-US" dirty="0" err="1">
                <a:solidFill>
                  <a:schemeClr val="bg1">
                    <a:lumMod val="50000"/>
                  </a:schemeClr>
                </a:solidFill>
              </a:rPr>
              <a:t>será</a:t>
            </a:r>
            <a:r>
              <a:rPr lang="en-US" dirty="0">
                <a:solidFill>
                  <a:schemeClr val="bg1">
                    <a:lumMod val="50000"/>
                  </a:schemeClr>
                </a:solidFill>
              </a:rPr>
              <a:t> </a:t>
            </a:r>
            <a:r>
              <a:rPr lang="en-US" dirty="0" err="1">
                <a:solidFill>
                  <a:schemeClr val="bg1">
                    <a:lumMod val="50000"/>
                  </a:schemeClr>
                </a:solidFill>
              </a:rPr>
              <a:t>diferente</a:t>
            </a:r>
            <a:r>
              <a:rPr lang="en-US" dirty="0">
                <a:solidFill>
                  <a:schemeClr val="bg1">
                    <a:lumMod val="50000"/>
                  </a:schemeClr>
                </a:solidFill>
              </a:rPr>
              <a:t> </a:t>
            </a:r>
            <a:r>
              <a:rPr lang="en-US" dirty="0" err="1">
                <a:solidFill>
                  <a:schemeClr val="bg1">
                    <a:lumMod val="50000"/>
                  </a:schemeClr>
                </a:solidFill>
              </a:rPr>
              <a:t>dependiendo</a:t>
            </a:r>
            <a:r>
              <a:rPr lang="en-US" dirty="0">
                <a:solidFill>
                  <a:schemeClr val="bg1">
                    <a:lumMod val="50000"/>
                  </a:schemeClr>
                </a:solidFill>
              </a:rPr>
              <a:t> del </a:t>
            </a:r>
            <a:r>
              <a:rPr lang="en-US" dirty="0" err="1">
                <a:solidFill>
                  <a:schemeClr val="bg1">
                    <a:lumMod val="50000"/>
                  </a:schemeClr>
                </a:solidFill>
              </a:rPr>
              <a:t>tipo</a:t>
            </a:r>
            <a:r>
              <a:rPr lang="en-US" dirty="0">
                <a:solidFill>
                  <a:schemeClr val="bg1">
                    <a:lumMod val="50000"/>
                  </a:schemeClr>
                </a:solidFill>
              </a:rPr>
              <a:t> de Proyecto (Mobile, iOS, Android).</a:t>
            </a:r>
          </a:p>
        </p:txBody>
      </p:sp>
      <p:sp>
        <p:nvSpPr>
          <p:cNvPr id="2" name="Title 1"/>
          <p:cNvSpPr>
            <a:spLocks noGrp="1"/>
          </p:cNvSpPr>
          <p:nvPr>
            <p:ph type="title"/>
          </p:nvPr>
        </p:nvSpPr>
        <p:spPr>
          <a:xfrm>
            <a:off x="152400" y="152400"/>
            <a:ext cx="7162800" cy="590550"/>
          </a:xfrm>
        </p:spPr>
        <p:txBody>
          <a:bodyPr>
            <a:normAutofit/>
          </a:bodyPr>
          <a:lstStyle/>
          <a:p>
            <a:r>
              <a:rPr lang="en-US" b="1" dirty="0">
                <a:solidFill>
                  <a:schemeClr val="tx1"/>
                </a:solidFill>
              </a:rPr>
              <a:t>ANATOMÍA PROYECTO </a:t>
            </a:r>
            <a:r>
              <a:rPr lang="en-US" b="1" dirty="0"/>
              <a:t>XAMARIN.UITEST</a:t>
            </a:r>
          </a:p>
        </p:txBody>
      </p:sp>
      <p:sp>
        <p:nvSpPr>
          <p:cNvPr id="5" name="Text Placeholder 2"/>
          <p:cNvSpPr txBox="1">
            <a:spLocks/>
          </p:cNvSpPr>
          <p:nvPr/>
        </p:nvSpPr>
        <p:spPr>
          <a:xfrm>
            <a:off x="4572000" y="895350"/>
            <a:ext cx="4281386" cy="4086646"/>
          </a:xfrm>
          <a:prstGeom prst="rect">
            <a:avLst/>
          </a:prstGeom>
          <a:solidFill>
            <a:schemeClr val="tx1"/>
          </a:solidFill>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sz="1800" dirty="0">
                <a:solidFill>
                  <a:schemeClr val="bg1"/>
                </a:solidFill>
                <a:latin typeface="Consolas" panose="020B0609020204030204" pitchFamily="49" charset="0"/>
              </a:rPr>
              <a:t>public class </a:t>
            </a:r>
            <a:r>
              <a:rPr lang="en-US" sz="1800" dirty="0" err="1">
                <a:solidFill>
                  <a:schemeClr val="bg1"/>
                </a:solidFill>
                <a:latin typeface="Consolas" panose="020B0609020204030204" pitchFamily="49" charset="0"/>
              </a:rPr>
              <a:t>AppInitializer</a:t>
            </a:r>
            <a:endParaRPr lang="en-US" sz="1800" dirty="0">
              <a:solidFill>
                <a:schemeClr val="bg1"/>
              </a:solidFill>
              <a:latin typeface="Consolas" panose="020B0609020204030204" pitchFamily="49" charset="0"/>
            </a:endParaRPr>
          </a:p>
          <a:p>
            <a:pPr marL="0" indent="0">
              <a:lnSpc>
                <a:spcPct val="120000"/>
              </a:lnSpc>
              <a:buFont typeface="Arial" pitchFamily="34" charset="0"/>
              <a:buNone/>
            </a:pPr>
            <a:r>
              <a:rPr lang="en-US" sz="1800" dirty="0">
                <a:solidFill>
                  <a:schemeClr val="bg1"/>
                </a:solidFill>
                <a:latin typeface="Consolas" panose="020B0609020204030204" pitchFamily="49" charset="0"/>
              </a:rPr>
              <a:t>{</a:t>
            </a:r>
          </a:p>
          <a:p>
            <a:pPr marL="0" indent="0">
              <a:lnSpc>
                <a:spcPct val="120000"/>
              </a:lnSpc>
              <a:buFont typeface="Arial" pitchFamily="34" charset="0"/>
              <a:buNone/>
            </a:pPr>
            <a:r>
              <a:rPr lang="en-US" sz="1800" dirty="0">
                <a:solidFill>
                  <a:schemeClr val="bg1"/>
                </a:solidFill>
                <a:latin typeface="Consolas" panose="020B0609020204030204" pitchFamily="49" charset="0"/>
              </a:rPr>
              <a:t>     public static </a:t>
            </a:r>
            <a:r>
              <a:rPr lang="en-US" sz="1800" dirty="0" err="1">
                <a:solidFill>
                  <a:schemeClr val="bg1"/>
                </a:solidFill>
                <a:latin typeface="Consolas" panose="020B0609020204030204" pitchFamily="49" charset="0"/>
              </a:rPr>
              <a:t>Iapp</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StartApp</a:t>
            </a:r>
            <a:r>
              <a:rPr lang="en-US" sz="1800" dirty="0">
                <a:solidFill>
                  <a:schemeClr val="bg1"/>
                </a:solidFill>
                <a:latin typeface="Consolas" panose="020B0609020204030204" pitchFamily="49" charset="0"/>
              </a:rPr>
              <a:t>(Platform platform) </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if(platform == </a:t>
            </a:r>
            <a:r>
              <a:rPr lang="en-US" sz="1800" dirty="0" err="1">
                <a:solidFill>
                  <a:schemeClr val="bg1"/>
                </a:solidFill>
                <a:latin typeface="Consolas" panose="020B0609020204030204" pitchFamily="49" charset="0"/>
              </a:rPr>
              <a:t>Platform.Android</a:t>
            </a: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Android</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iOS</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02726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7010400" cy="3733800"/>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API de Testing define un </a:t>
            </a:r>
            <a:r>
              <a:rPr lang="en-US" dirty="0" err="1">
                <a:solidFill>
                  <a:schemeClr val="bg1">
                    <a:lumMod val="50000"/>
                  </a:schemeClr>
                </a:solidFill>
              </a:rPr>
              <a:t>conjunto</a:t>
            </a:r>
            <a:r>
              <a:rPr lang="en-US" dirty="0">
                <a:solidFill>
                  <a:schemeClr val="bg1">
                    <a:lumMod val="50000"/>
                  </a:schemeClr>
                </a:solidFill>
              </a:rPr>
              <a:t> de </a:t>
            </a:r>
            <a:r>
              <a:rPr lang="en-US" dirty="0" err="1">
                <a:solidFill>
                  <a:schemeClr val="bg1">
                    <a:lumMod val="50000"/>
                  </a:schemeClr>
                </a:solidFill>
              </a:rPr>
              <a:t>métodos</a:t>
            </a:r>
            <a:r>
              <a:rPr lang="en-US" dirty="0">
                <a:solidFill>
                  <a:schemeClr val="bg1">
                    <a:lumMod val="50000"/>
                  </a:schemeClr>
                </a:solidFill>
              </a:rPr>
              <a:t> </a:t>
            </a:r>
            <a:r>
              <a:rPr lang="en-US" dirty="0" err="1">
                <a:solidFill>
                  <a:schemeClr val="bg1">
                    <a:lumMod val="50000"/>
                  </a:schemeClr>
                </a:solidFill>
              </a:rPr>
              <a:t>destinados</a:t>
            </a:r>
            <a:r>
              <a:rPr lang="en-US" dirty="0">
                <a:solidFill>
                  <a:schemeClr val="bg1">
                    <a:lumMod val="50000"/>
                  </a:schemeClr>
                </a:solidFill>
              </a:rPr>
              <a:t> a </a:t>
            </a:r>
            <a:r>
              <a:rPr lang="en-US" dirty="0" err="1">
                <a:solidFill>
                  <a:schemeClr val="bg1">
                    <a:lumMod val="50000"/>
                  </a:schemeClr>
                </a:solidFill>
              </a:rPr>
              <a:t>interaccionar</a:t>
            </a:r>
            <a:r>
              <a:rPr lang="en-US" dirty="0">
                <a:solidFill>
                  <a:schemeClr val="bg1">
                    <a:lumMod val="50000"/>
                  </a:schemeClr>
                </a:solidFill>
              </a:rPr>
              <a:t> con la UI </a:t>
            </a:r>
            <a:r>
              <a:rPr lang="en-US" dirty="0" err="1">
                <a:solidFill>
                  <a:schemeClr val="bg1">
                    <a:lumMod val="50000"/>
                  </a:schemeClr>
                </a:solidFill>
              </a:rPr>
              <a:t>disponibles</a:t>
            </a:r>
            <a:r>
              <a:rPr lang="en-US" dirty="0">
                <a:solidFill>
                  <a:schemeClr val="bg1">
                    <a:lumMod val="50000"/>
                  </a:schemeClr>
                </a:solidFill>
              </a:rPr>
              <a:t> </a:t>
            </a:r>
            <a:r>
              <a:rPr lang="en-US" dirty="0" err="1">
                <a:solidFill>
                  <a:schemeClr val="bg1">
                    <a:lumMod val="50000"/>
                  </a:schemeClr>
                </a:solidFill>
              </a:rPr>
              <a:t>vía</a:t>
            </a:r>
            <a:r>
              <a:rPr lang="en-US" dirty="0">
                <a:solidFill>
                  <a:schemeClr val="bg1">
                    <a:lumMod val="50000"/>
                  </a:schemeClr>
                </a:solidFill>
              </a:rPr>
              <a:t> la </a:t>
            </a:r>
            <a:r>
              <a:rPr lang="en-US" dirty="0" err="1">
                <a:solidFill>
                  <a:schemeClr val="bg1">
                    <a:lumMod val="50000"/>
                  </a:schemeClr>
                </a:solidFill>
              </a:rPr>
              <a:t>interfaz</a:t>
            </a:r>
            <a:r>
              <a:rPr lang="en-US" dirty="0">
                <a:solidFill>
                  <a:schemeClr val="bg1">
                    <a:lumMod val="50000"/>
                  </a:schemeClr>
                </a:solidFill>
              </a:rPr>
              <a:t> </a:t>
            </a:r>
            <a:r>
              <a:rPr lang="en-US" b="1" dirty="0" err="1">
                <a:solidFill>
                  <a:schemeClr val="bg1">
                    <a:lumMod val="50000"/>
                  </a:schemeClr>
                </a:solidFill>
              </a:rPr>
              <a:t>IApp</a:t>
            </a:r>
            <a:r>
              <a:rPr lang="en-US" dirty="0">
                <a:solidFill>
                  <a:schemeClr val="bg1">
                    <a:lumMod val="50000"/>
                  </a:schemeClr>
                </a:solidFill>
              </a:rPr>
              <a:t>.</a:t>
            </a:r>
          </a:p>
          <a:p>
            <a:pPr marL="0" indent="0">
              <a:lnSpc>
                <a:spcPct val="120000"/>
              </a:lnSpc>
              <a:buNone/>
            </a:pPr>
            <a:r>
              <a:rPr lang="en-US" dirty="0" err="1">
                <a:solidFill>
                  <a:schemeClr val="bg1">
                    <a:lumMod val="50000"/>
                  </a:schemeClr>
                </a:solidFill>
              </a:rPr>
              <a:t>Actualmente</a:t>
            </a:r>
            <a:r>
              <a:rPr lang="en-US" dirty="0">
                <a:solidFill>
                  <a:schemeClr val="bg1">
                    <a:lumMod val="50000"/>
                  </a:schemeClr>
                </a:solidFill>
              </a:rPr>
              <a:t> hay dos </a:t>
            </a:r>
            <a:r>
              <a:rPr lang="en-US" dirty="0" err="1">
                <a:solidFill>
                  <a:schemeClr val="bg1">
                    <a:lumMod val="50000"/>
                  </a:schemeClr>
                </a:solidFill>
              </a:rPr>
              <a:t>implementaciones</a:t>
            </a:r>
            <a:r>
              <a:rPr lang="en-US" dirty="0">
                <a:solidFill>
                  <a:schemeClr val="bg1">
                    <a:lumMod val="50000"/>
                  </a:schemeClr>
                </a:solidFill>
              </a:rPr>
              <a:t> </a:t>
            </a:r>
            <a:r>
              <a:rPr lang="en-US" dirty="0" err="1">
                <a:solidFill>
                  <a:schemeClr val="bg1">
                    <a:lumMod val="50000"/>
                  </a:schemeClr>
                </a:solidFill>
              </a:rPr>
              <a:t>disponibles</a:t>
            </a:r>
            <a:endParaRPr lang="en-US" dirty="0">
              <a:solidFill>
                <a:schemeClr val="bg1">
                  <a:lumMod val="50000"/>
                </a:schemeClr>
              </a:solidFill>
            </a:endParaRPr>
          </a:p>
          <a:p>
            <a:pPr>
              <a:lnSpc>
                <a:spcPct val="120000"/>
              </a:lnSpc>
            </a:pPr>
            <a:r>
              <a:rPr lang="en-US" b="1" dirty="0" err="1">
                <a:solidFill>
                  <a:schemeClr val="bg1">
                    <a:lumMod val="50000"/>
                  </a:schemeClr>
                </a:solidFill>
              </a:rPr>
              <a:t>iOSApp</a:t>
            </a:r>
            <a:endParaRPr lang="en-US" b="1" dirty="0">
              <a:solidFill>
                <a:schemeClr val="bg1">
                  <a:lumMod val="50000"/>
                </a:schemeClr>
              </a:solidFill>
            </a:endParaRPr>
          </a:p>
          <a:p>
            <a:pPr>
              <a:lnSpc>
                <a:spcPct val="120000"/>
              </a:lnSpc>
            </a:pPr>
            <a:r>
              <a:rPr lang="en-US" b="1" dirty="0" err="1">
                <a:solidFill>
                  <a:schemeClr val="bg1">
                    <a:lumMod val="50000"/>
                  </a:schemeClr>
                </a:solidFill>
              </a:rPr>
              <a:t>AndroidApp</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INTERACCIÓN CON </a:t>
            </a:r>
            <a:r>
              <a:rPr lang="en-US" b="1" dirty="0"/>
              <a:t>UITEST</a:t>
            </a:r>
          </a:p>
        </p:txBody>
      </p:sp>
      <p:pic>
        <p:nvPicPr>
          <p:cNvPr id="8" name="Imagen 7"/>
          <p:cNvPicPr>
            <a:picLocks noChangeAspect="1"/>
          </p:cNvPicPr>
          <p:nvPr/>
        </p:nvPicPr>
        <p:blipFill>
          <a:blip r:embed="rId3"/>
          <a:stretch>
            <a:fillRect/>
          </a:stretch>
        </p:blipFill>
        <p:spPr>
          <a:xfrm>
            <a:off x="7162800" y="666750"/>
            <a:ext cx="1806097" cy="3772227"/>
          </a:xfrm>
          <a:prstGeom prst="rect">
            <a:avLst/>
          </a:prstGeom>
        </p:spPr>
      </p:pic>
    </p:spTree>
    <p:extLst>
      <p:ext uri="{BB962C8B-B14F-4D97-AF65-F5344CB8AC3E}">
        <p14:creationId xmlns:p14="http://schemas.microsoft.com/office/powerpoint/2010/main" val="29931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1066800" y="1123950"/>
            <a:ext cx="7162800" cy="3048000"/>
          </a:xfrm>
          <a:prstGeom prst="rect">
            <a:avLst/>
          </a:prstGeom>
          <a:noFill/>
          <a:ln w="3175">
            <a:miter lim="400000"/>
          </a:ln>
        </p:spPr>
      </p:pic>
    </p:spTree>
    <p:extLst>
      <p:ext uri="{BB962C8B-B14F-4D97-AF65-F5344CB8AC3E}">
        <p14:creationId xmlns:p14="http://schemas.microsoft.com/office/powerpoint/2010/main" val="30994385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1524000"/>
          </a:xfrm>
          <a:prstGeom prst="rect">
            <a:avLst/>
          </a:prstGeom>
        </p:spPr>
        <p:txBody>
          <a:bodyPr>
            <a:normAutofit/>
          </a:bodyPr>
          <a:lstStyle/>
          <a:p>
            <a:pPr marL="0" indent="0">
              <a:lnSpc>
                <a:spcPct val="120000"/>
              </a:lnSpc>
              <a:buNone/>
            </a:pPr>
            <a:r>
              <a:rPr lang="en-US" dirty="0">
                <a:solidFill>
                  <a:schemeClr val="bg1">
                    <a:lumMod val="50000"/>
                  </a:schemeClr>
                </a:solidFill>
              </a:rPr>
              <a:t>Se </a:t>
            </a:r>
            <a:r>
              <a:rPr lang="en-US" dirty="0" err="1">
                <a:solidFill>
                  <a:schemeClr val="bg1">
                    <a:lumMod val="50000"/>
                  </a:schemeClr>
                </a:solidFill>
              </a:rPr>
              <a:t>utiliza</a:t>
            </a:r>
            <a:r>
              <a:rPr lang="en-US" dirty="0">
                <a:solidFill>
                  <a:schemeClr val="bg1">
                    <a:lumMod val="50000"/>
                  </a:schemeClr>
                </a:solidFill>
              </a:rPr>
              <a:t> la </a:t>
            </a:r>
            <a:r>
              <a:rPr lang="en-US" dirty="0" err="1">
                <a:solidFill>
                  <a:schemeClr val="bg1">
                    <a:lumMod val="50000"/>
                  </a:schemeClr>
                </a:solidFill>
              </a:rPr>
              <a:t>propiedad</a:t>
            </a:r>
            <a:r>
              <a:rPr lang="en-US" dirty="0">
                <a:solidFill>
                  <a:schemeClr val="bg1">
                    <a:lumMod val="50000"/>
                  </a:schemeClr>
                </a:solidFill>
              </a:rPr>
              <a:t> </a:t>
            </a:r>
            <a:r>
              <a:rPr lang="en-US" b="1" dirty="0" err="1">
                <a:solidFill>
                  <a:schemeClr val="bg1">
                    <a:lumMod val="50000"/>
                  </a:schemeClr>
                </a:solidFill>
              </a:rPr>
              <a:t>AutomationId</a:t>
            </a:r>
            <a:r>
              <a:rPr lang="en-US" dirty="0">
                <a:solidFill>
                  <a:schemeClr val="bg1">
                    <a:lumMod val="50000"/>
                  </a:schemeClr>
                </a:solidFill>
              </a:rPr>
              <a:t> para </a:t>
            </a:r>
            <a:r>
              <a:rPr lang="en-US" dirty="0" err="1">
                <a:solidFill>
                  <a:schemeClr val="bg1">
                    <a:lumMod val="50000"/>
                  </a:schemeClr>
                </a:solidFill>
              </a:rPr>
              <a:t>permitir</a:t>
            </a:r>
            <a:r>
              <a:rPr lang="en-US" dirty="0">
                <a:solidFill>
                  <a:schemeClr val="bg1">
                    <a:lumMod val="50000"/>
                  </a:schemeClr>
                </a:solidFill>
              </a:rPr>
              <a:t> el </a:t>
            </a:r>
            <a:r>
              <a:rPr lang="en-US" dirty="0" err="1">
                <a:solidFill>
                  <a:schemeClr val="bg1">
                    <a:lumMod val="50000"/>
                  </a:schemeClr>
                </a:solidFill>
              </a:rPr>
              <a:t>acceso</a:t>
            </a:r>
            <a:r>
              <a:rPr lang="en-US" dirty="0">
                <a:solidFill>
                  <a:schemeClr val="bg1">
                    <a:lumMod val="50000"/>
                  </a:schemeClr>
                </a:solidFill>
              </a:rPr>
              <a:t> al control </a:t>
            </a:r>
            <a:r>
              <a:rPr lang="en-US" dirty="0" err="1">
                <a:solidFill>
                  <a:schemeClr val="bg1">
                    <a:lumMod val="50000"/>
                  </a:schemeClr>
                </a:solidFill>
              </a:rPr>
              <a:t>utilizando</a:t>
            </a:r>
            <a:r>
              <a:rPr lang="en-US" dirty="0">
                <a:solidFill>
                  <a:schemeClr val="bg1">
                    <a:lumMod val="50000"/>
                  </a:schemeClr>
                </a:solidFill>
              </a:rPr>
              <a:t> el selector </a:t>
            </a:r>
            <a:r>
              <a:rPr lang="en-US" b="1" dirty="0">
                <a:solidFill>
                  <a:schemeClr val="bg1">
                    <a:lumMod val="50000"/>
                  </a:schemeClr>
                </a:solidFill>
              </a:rPr>
              <a:t>Marked</a:t>
            </a:r>
            <a:r>
              <a:rPr lang="en-US" dirty="0">
                <a:solidFill>
                  <a:schemeClr val="bg1">
                    <a:lumMod val="50000"/>
                  </a:schemeClr>
                </a:solidFill>
              </a:rPr>
              <a:t>.</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AÑADIENDO SOPORTE A </a:t>
            </a:r>
            <a:r>
              <a:rPr lang="en-US" b="1" dirty="0"/>
              <a:t>XAMARIN.FORMS</a:t>
            </a:r>
          </a:p>
        </p:txBody>
      </p:sp>
      <p:sp>
        <p:nvSpPr>
          <p:cNvPr id="5" name="Text Placeholder 2"/>
          <p:cNvSpPr txBox="1">
            <a:spLocks/>
          </p:cNvSpPr>
          <p:nvPr/>
        </p:nvSpPr>
        <p:spPr>
          <a:xfrm>
            <a:off x="148281" y="2346754"/>
            <a:ext cx="8763000" cy="1524000"/>
          </a:xfrm>
          <a:prstGeom prst="rect">
            <a:avLst/>
          </a:prstGeom>
          <a:solidFill>
            <a:schemeClr val="tx1"/>
          </a:solidFill>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dirty="0">
                <a:solidFill>
                  <a:schemeClr val="bg1"/>
                </a:solidFill>
                <a:latin typeface="Consolas" panose="020B0609020204030204" pitchFamily="49" charset="0"/>
              </a:rPr>
              <a:t>&lt;Button </a:t>
            </a:r>
          </a:p>
          <a:p>
            <a:pPr marL="0" indent="0">
              <a:lnSpc>
                <a:spcPct val="120000"/>
              </a:lnSpc>
              <a:buFont typeface="Arial" pitchFamily="34" charset="0"/>
              <a:buNone/>
            </a:pPr>
            <a:r>
              <a:rPr lang="en-US" dirty="0">
                <a:solidFill>
                  <a:schemeClr val="bg1"/>
                </a:solidFill>
                <a:latin typeface="Consolas" panose="020B0609020204030204" pitchFamily="49" charset="0"/>
              </a:rPr>
              <a:t>     Text=“Click Me”</a:t>
            </a:r>
          </a:p>
          <a:p>
            <a:pPr marL="0" indent="0">
              <a:lnSpc>
                <a:spcPct val="120000"/>
              </a:lnSpc>
              <a:buFont typeface="Arial" pitchFamily="34" charse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AutomationId</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MyButton</a:t>
            </a:r>
            <a:r>
              <a:rPr lang="en-US" dirty="0">
                <a:solidFill>
                  <a:schemeClr val="bg1"/>
                </a:solidFill>
                <a:latin typeface="Consolas" panose="020B0609020204030204" pitchFamily="49" charset="0"/>
              </a:rPr>
              <a:t>” /&gt;</a:t>
            </a:r>
          </a:p>
        </p:txBody>
      </p:sp>
    </p:spTree>
    <p:extLst>
      <p:ext uri="{BB962C8B-B14F-4D97-AF65-F5344CB8AC3E}">
        <p14:creationId xmlns:p14="http://schemas.microsoft.com/office/powerpoint/2010/main" val="204170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01931" y="217468"/>
            <a:ext cx="8741880" cy="674653"/>
          </a:xfrm>
        </p:spPr>
        <p:txBody>
          <a:bodyPr/>
          <a:lstStyle/>
          <a:p>
            <a:pPr algn="l"/>
            <a:r>
              <a:rPr lang="en-US" sz="3600" b="1" dirty="0">
                <a:solidFill>
                  <a:schemeClr val="accent2"/>
                </a:solidFill>
              </a:rPr>
              <a:t>XAMARIN</a:t>
            </a:r>
            <a:r>
              <a:rPr lang="en-US" sz="3600" dirty="0">
                <a:solidFill>
                  <a:schemeClr val="accent2"/>
                </a:solidFill>
              </a:rPr>
              <a:t>: </a:t>
            </a:r>
            <a:r>
              <a:rPr lang="en-US" sz="3600" dirty="0"/>
              <a:t>APPS NATIVAS MULTIPLATAFORMA</a:t>
            </a:r>
          </a:p>
        </p:txBody>
      </p:sp>
    </p:spTree>
    <p:extLst>
      <p:ext uri="{BB962C8B-B14F-4D97-AF65-F5344CB8AC3E}">
        <p14:creationId xmlns:p14="http://schemas.microsoft.com/office/powerpoint/2010/main" val="33483436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Un </a:t>
            </a:r>
            <a:r>
              <a:rPr lang="en-US" i="1" dirty="0" err="1">
                <a:latin typeface="Segoe UI" panose="020B0502040204020203" pitchFamily="34" charset="0"/>
                <a:cs typeface="Segoe UI" panose="020B0502040204020203" pitchFamily="34" charset="0"/>
              </a:rPr>
              <a:t>vistazo</a:t>
            </a:r>
            <a:r>
              <a:rPr lang="en-US" i="1" dirty="0">
                <a:latin typeface="Segoe UI" panose="020B0502040204020203" pitchFamily="34" charset="0"/>
                <a:cs typeface="Segoe UI" panose="020B0502040204020203" pitchFamily="34" charset="0"/>
              </a:rPr>
              <a:t> a Tests de </a:t>
            </a:r>
            <a:r>
              <a:rPr lang="en-US" i="1" dirty="0" err="1">
                <a:latin typeface="Segoe UI" panose="020B0502040204020203" pitchFamily="34" charset="0"/>
                <a:cs typeface="Segoe UI" panose="020B0502040204020203" pitchFamily="34" charset="0"/>
              </a:rPr>
              <a:t>tipo</a:t>
            </a:r>
            <a:r>
              <a:rPr lang="en-US" i="1" dirty="0">
                <a:latin typeface="Segoe UI" panose="020B0502040204020203" pitchFamily="34" charset="0"/>
                <a:cs typeface="Segoe UI" panose="020B0502040204020203" pitchFamily="34" charset="0"/>
              </a:rPr>
              <a:t>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1649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114800" cy="3733800"/>
          </a:xfrm>
          <a:prstGeom prst="rect">
            <a:avLst/>
          </a:prstGeom>
        </p:spPr>
        <p:txBody>
          <a:bodyPr>
            <a:normAutofit fontScale="77500" lnSpcReduction="20000"/>
          </a:bodyPr>
          <a:lstStyle/>
          <a:p>
            <a:pPr marL="0" indent="0">
              <a:lnSpc>
                <a:spcPct val="120000"/>
              </a:lnSpc>
              <a:buNone/>
            </a:pPr>
            <a:r>
              <a:rPr lang="en-US" b="1" dirty="0">
                <a:solidFill>
                  <a:schemeClr val="bg1">
                    <a:lumMod val="50000"/>
                  </a:schemeClr>
                </a:solidFill>
              </a:rPr>
              <a:t>Test Recorder </a:t>
            </a: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herramienta</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crear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forma </a:t>
            </a:r>
            <a:r>
              <a:rPr lang="en-US" dirty="0" err="1">
                <a:solidFill>
                  <a:schemeClr val="bg1">
                    <a:lumMod val="50000"/>
                  </a:schemeClr>
                </a:solidFill>
              </a:rPr>
              <a:t>sumamente</a:t>
            </a:r>
            <a:r>
              <a:rPr lang="en-US" dirty="0">
                <a:solidFill>
                  <a:schemeClr val="bg1">
                    <a:lumMod val="50000"/>
                  </a:schemeClr>
                </a:solidFill>
              </a:rPr>
              <a:t> </a:t>
            </a:r>
            <a:r>
              <a:rPr lang="en-US" dirty="0" err="1">
                <a:solidFill>
                  <a:schemeClr val="bg1">
                    <a:lumMod val="50000"/>
                  </a:schemeClr>
                </a:solidFill>
              </a:rPr>
              <a:t>sencilla</a:t>
            </a:r>
            <a:r>
              <a:rPr lang="en-US" dirty="0">
                <a:solidFill>
                  <a:schemeClr val="bg1">
                    <a:lumMod val="50000"/>
                  </a:schemeClr>
                </a:solidFill>
              </a:rPr>
              <a:t> </a:t>
            </a:r>
            <a:r>
              <a:rPr lang="en-US" dirty="0" err="1">
                <a:solidFill>
                  <a:schemeClr val="bg1">
                    <a:lumMod val="50000"/>
                  </a:schemeClr>
                </a:solidFill>
              </a:rPr>
              <a:t>realizando</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interacción</a:t>
            </a:r>
            <a:r>
              <a:rPr lang="en-US" dirty="0">
                <a:solidFill>
                  <a:schemeClr val="bg1">
                    <a:lumMod val="50000"/>
                  </a:schemeClr>
                </a:solidFill>
              </a:rPr>
              <a:t> </a:t>
            </a:r>
            <a:r>
              <a:rPr lang="en-US" dirty="0" err="1">
                <a:solidFill>
                  <a:schemeClr val="bg1">
                    <a:lumMod val="50000"/>
                  </a:schemeClr>
                </a:solidFill>
              </a:rPr>
              <a:t>directa</a:t>
            </a:r>
            <a:r>
              <a:rPr lang="en-US" dirty="0">
                <a:solidFill>
                  <a:schemeClr val="bg1">
                    <a:lumMod val="50000"/>
                  </a:schemeClr>
                </a:solidFill>
              </a:rPr>
              <a:t> con la </a:t>
            </a:r>
            <a:r>
              <a:rPr lang="en-US" dirty="0" err="1">
                <a:solidFill>
                  <a:schemeClr val="bg1">
                    <a:lumMod val="50000"/>
                  </a:schemeClr>
                </a:solidFill>
              </a:rPr>
              <a:t>aplicación</a:t>
            </a:r>
            <a:r>
              <a:rPr lang="en-US" dirty="0">
                <a:solidFill>
                  <a:schemeClr val="bg1">
                    <a:lumMod val="50000"/>
                  </a:schemeClr>
                </a:solidFill>
              </a:rPr>
              <a:t>.</a:t>
            </a:r>
          </a:p>
          <a:p>
            <a:pPr marL="0" indent="0">
              <a:lnSpc>
                <a:spcPct val="120000"/>
              </a:lnSpc>
              <a:buNone/>
            </a:pPr>
            <a:endParaRPr lang="en-US" b="1"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tanto</a:t>
            </a:r>
            <a:r>
              <a:rPr lang="en-US" dirty="0">
                <a:solidFill>
                  <a:schemeClr val="bg1">
                    <a:lumMod val="50000"/>
                  </a:schemeClr>
                </a:solidFill>
              </a:rPr>
              <a:t> para </a:t>
            </a:r>
            <a:r>
              <a:rPr lang="en-US" b="1" dirty="0">
                <a:solidFill>
                  <a:schemeClr val="bg1">
                    <a:lumMod val="50000"/>
                  </a:schemeClr>
                </a:solidFill>
              </a:rPr>
              <a:t>Windows</a:t>
            </a:r>
            <a:r>
              <a:rPr lang="en-US" dirty="0">
                <a:solidFill>
                  <a:schemeClr val="bg1">
                    <a:lumMod val="50000"/>
                  </a:schemeClr>
                </a:solidFill>
              </a:rPr>
              <a:t> </a:t>
            </a:r>
            <a:r>
              <a:rPr lang="en-US" dirty="0" err="1">
                <a:solidFill>
                  <a:schemeClr val="bg1">
                    <a:lumMod val="50000"/>
                  </a:schemeClr>
                </a:solidFill>
              </a:rPr>
              <a:t>como</a:t>
            </a:r>
            <a:r>
              <a:rPr lang="en-US" dirty="0">
                <a:solidFill>
                  <a:schemeClr val="bg1">
                    <a:lumMod val="50000"/>
                  </a:schemeClr>
                </a:solidFill>
              </a:rPr>
              <a:t> para </a:t>
            </a:r>
            <a:r>
              <a:rPr lang="en-US" b="1" dirty="0" err="1">
                <a:solidFill>
                  <a:schemeClr val="bg1">
                    <a:lumMod val="50000"/>
                  </a:schemeClr>
                </a:solidFill>
              </a:rPr>
              <a:t>MacOS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UTILIZANDO </a:t>
            </a:r>
            <a:r>
              <a:rPr lang="en-US" b="1" dirty="0"/>
              <a:t>TEST RECORDER</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54" y="742950"/>
            <a:ext cx="5156305" cy="3415614"/>
          </a:xfrm>
          <a:prstGeom prst="rect">
            <a:avLst/>
          </a:prstGeom>
        </p:spPr>
      </p:pic>
    </p:spTree>
    <p:extLst>
      <p:ext uri="{BB962C8B-B14F-4D97-AF65-F5344CB8AC3E}">
        <p14:creationId xmlns:p14="http://schemas.microsoft.com/office/powerpoint/2010/main" val="18620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a:lnSpc>
                <a:spcPct val="120000"/>
              </a:lnSpc>
            </a:pPr>
            <a:r>
              <a:rPr lang="en-US" dirty="0" err="1">
                <a:solidFill>
                  <a:schemeClr val="bg1">
                    <a:lumMod val="50000"/>
                  </a:schemeClr>
                </a:solidFill>
              </a:rPr>
              <a:t>Requiere</a:t>
            </a:r>
            <a:r>
              <a:rPr lang="en-US" dirty="0">
                <a:solidFill>
                  <a:schemeClr val="bg1">
                    <a:lumMod val="50000"/>
                  </a:schemeClr>
                </a:solidFill>
              </a:rPr>
              <a:t> un API Key de Xamarin Test Cloud</a:t>
            </a:r>
          </a:p>
          <a:p>
            <a:pPr lvl="1">
              <a:lnSpc>
                <a:spcPct val="120000"/>
              </a:lnSpc>
            </a:pPr>
            <a:r>
              <a:rPr lang="en-US" dirty="0">
                <a:solidFill>
                  <a:schemeClr val="bg1">
                    <a:lumMod val="50000"/>
                  </a:schemeClr>
                </a:solidFill>
              </a:rPr>
              <a:t>Se </a:t>
            </a:r>
            <a:r>
              <a:rPr lang="en-US" dirty="0" err="1">
                <a:solidFill>
                  <a:schemeClr val="bg1">
                    <a:lumMod val="50000"/>
                  </a:schemeClr>
                </a:solidFill>
              </a:rPr>
              <a:t>puede</a:t>
            </a:r>
            <a:r>
              <a:rPr lang="en-US" dirty="0">
                <a:solidFill>
                  <a:schemeClr val="bg1">
                    <a:lumMod val="50000"/>
                  </a:schemeClr>
                </a:solidFill>
              </a:rPr>
              <a:t> </a:t>
            </a:r>
            <a:r>
              <a:rPr lang="en-US" dirty="0" err="1">
                <a:solidFill>
                  <a:schemeClr val="bg1">
                    <a:lumMod val="50000"/>
                  </a:schemeClr>
                </a:solidFill>
              </a:rPr>
              <a:t>obtener</a:t>
            </a:r>
            <a:r>
              <a:rPr lang="en-US" dirty="0">
                <a:solidFill>
                  <a:schemeClr val="bg1">
                    <a:lumMod val="50000"/>
                  </a:schemeClr>
                </a:solidFill>
              </a:rPr>
              <a:t> de forma </a:t>
            </a:r>
            <a:r>
              <a:rPr lang="en-US" dirty="0" err="1">
                <a:solidFill>
                  <a:schemeClr val="bg1">
                    <a:lumMod val="50000"/>
                  </a:schemeClr>
                </a:solidFill>
              </a:rPr>
              <a:t>gratuita</a:t>
            </a:r>
            <a:r>
              <a:rPr lang="en-US" dirty="0">
                <a:solidFill>
                  <a:schemeClr val="bg1">
                    <a:lumMod val="50000"/>
                  </a:schemeClr>
                </a:solidFill>
              </a:rPr>
              <a:t>.</a:t>
            </a:r>
          </a:p>
          <a:p>
            <a:pPr>
              <a:lnSpc>
                <a:spcPct val="120000"/>
              </a:lnSpc>
            </a:pPr>
            <a:r>
              <a:rPr lang="en-US" dirty="0" err="1">
                <a:solidFill>
                  <a:schemeClr val="bg1">
                    <a:lumMod val="50000"/>
                  </a:schemeClr>
                </a:solidFill>
              </a:rPr>
              <a:t>Soporta</a:t>
            </a:r>
            <a:r>
              <a:rPr lang="en-US" dirty="0">
                <a:solidFill>
                  <a:schemeClr val="bg1">
                    <a:lumMod val="50000"/>
                  </a:schemeClr>
                </a:solidFill>
              </a:rPr>
              <a:t> iOS 8 o superior.</a:t>
            </a:r>
          </a:p>
          <a:p>
            <a:pPr>
              <a:lnSpc>
                <a:spcPct val="120000"/>
              </a:lnSpc>
            </a:pPr>
            <a:r>
              <a:rPr lang="en-US" dirty="0" err="1">
                <a:solidFill>
                  <a:schemeClr val="bg1">
                    <a:lumMod val="50000"/>
                  </a:schemeClr>
                </a:solidFill>
              </a:rPr>
              <a:t>Soporta</a:t>
            </a:r>
            <a:r>
              <a:rPr lang="en-US" dirty="0">
                <a:solidFill>
                  <a:schemeClr val="bg1">
                    <a:lumMod val="50000"/>
                  </a:schemeClr>
                </a:solidFill>
              </a:rPr>
              <a:t> Android 4.2 o superior.</a:t>
            </a:r>
          </a:p>
          <a:p>
            <a:pPr lvl="1">
              <a:lnSpc>
                <a:spcPct val="120000"/>
              </a:lnSpc>
            </a:pP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necesario</a:t>
            </a:r>
            <a:r>
              <a:rPr lang="en-US" dirty="0">
                <a:solidFill>
                  <a:schemeClr val="bg1">
                    <a:lumMod val="50000"/>
                  </a:schemeClr>
                </a:solidFill>
              </a:rPr>
              <a:t> </a:t>
            </a:r>
            <a:r>
              <a:rPr lang="en-US" dirty="0" err="1">
                <a:solidFill>
                  <a:schemeClr val="bg1">
                    <a:lumMod val="50000"/>
                  </a:schemeClr>
                </a:solidFill>
              </a:rPr>
              <a:t>incluir</a:t>
            </a:r>
            <a:r>
              <a:rPr lang="en-US" dirty="0">
                <a:solidFill>
                  <a:schemeClr val="bg1">
                    <a:lumMod val="50000"/>
                  </a:schemeClr>
                </a:solidFill>
              </a:rPr>
              <a:t> el </a:t>
            </a:r>
            <a:r>
              <a:rPr lang="en-US" dirty="0" err="1">
                <a:solidFill>
                  <a:schemeClr val="bg1">
                    <a:lumMod val="50000"/>
                  </a:schemeClr>
                </a:solidFill>
              </a:rPr>
              <a:t>permiso</a:t>
            </a:r>
            <a:r>
              <a:rPr lang="en-US" dirty="0">
                <a:solidFill>
                  <a:schemeClr val="bg1">
                    <a:lumMod val="50000"/>
                  </a:schemeClr>
                </a:solidFill>
              </a:rPr>
              <a:t> de Internet.</a:t>
            </a:r>
          </a:p>
        </p:txBody>
      </p:sp>
      <p:sp>
        <p:nvSpPr>
          <p:cNvPr id="2" name="Title 1"/>
          <p:cNvSpPr>
            <a:spLocks noGrp="1"/>
          </p:cNvSpPr>
          <p:nvPr>
            <p:ph type="title"/>
          </p:nvPr>
        </p:nvSpPr>
        <p:spPr/>
        <p:txBody>
          <a:bodyPr>
            <a:normAutofit/>
          </a:bodyPr>
          <a:lstStyle/>
          <a:p>
            <a:r>
              <a:rPr lang="en-US" b="1" dirty="0">
                <a:solidFill>
                  <a:schemeClr val="tx1"/>
                </a:solidFill>
              </a:rPr>
              <a:t>LOS </a:t>
            </a:r>
            <a:r>
              <a:rPr lang="en-US" b="1" dirty="0"/>
              <a:t>REQUISITOS</a:t>
            </a:r>
          </a:p>
        </p:txBody>
      </p:sp>
    </p:spTree>
    <p:extLst>
      <p:ext uri="{BB962C8B-B14F-4D97-AF65-F5344CB8AC3E}">
        <p14:creationId xmlns:p14="http://schemas.microsoft.com/office/powerpoint/2010/main" val="24244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a:t>
            </a:r>
            <a:r>
              <a:rPr lang="en-US" i="1" dirty="0" err="1">
                <a:latin typeface="Segoe UI" panose="020B0502040204020203" pitchFamily="34" charset="0"/>
                <a:cs typeface="Segoe UI" panose="020B0502040204020203" pitchFamily="34" charset="0"/>
              </a:rPr>
              <a:t>pruebas</a:t>
            </a:r>
            <a:r>
              <a:rPr lang="en-US" i="1" dirty="0">
                <a:latin typeface="Segoe UI" panose="020B0502040204020203" pitchFamily="34" charset="0"/>
                <a:cs typeface="Segoe UI" panose="020B0502040204020203" pitchFamily="34" charset="0"/>
              </a:rPr>
              <a:t> con Test Recorder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07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01930" y="217134"/>
            <a:ext cx="9128140" cy="674749"/>
          </a:xfrm>
        </p:spPr>
        <p:txBody>
          <a:bodyPr>
            <a:noAutofit/>
          </a:bodyPr>
          <a:lstStyle/>
          <a:p>
            <a:pPr algn="l"/>
            <a:r>
              <a:rPr lang="en-US" sz="2700" b="1" dirty="0">
                <a:solidFill>
                  <a:schemeClr val="accent2"/>
                </a:solidFill>
                <a:latin typeface="Segoe UI" charset="0"/>
                <a:cs typeface="Segoe UI" charset="0"/>
              </a:rPr>
              <a:t>XAMARIN</a:t>
            </a:r>
            <a:r>
              <a:rPr lang="en-US" sz="2700" b="1" dirty="0">
                <a:latin typeface="Segoe UI" charset="0"/>
                <a:cs typeface="Segoe UI" charset="0"/>
              </a:rPr>
              <a:t> TEST CLOUD</a:t>
            </a:r>
            <a:endParaRPr lang="en-US" sz="2700" b="1" dirty="0"/>
          </a:p>
        </p:txBody>
      </p:sp>
      <p:sp>
        <p:nvSpPr>
          <p:cNvPr id="24" name="Rectangle 23"/>
          <p:cNvSpPr/>
          <p:nvPr/>
        </p:nvSpPr>
        <p:spPr>
          <a:xfrm>
            <a:off x="1" y="4404076"/>
            <a:ext cx="4221131" cy="65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22" y="737929"/>
            <a:ext cx="7962701" cy="5238169"/>
          </a:xfrm>
          <a:prstGeom prst="rect">
            <a:avLst/>
          </a:prstGeom>
        </p:spPr>
      </p:pic>
    </p:spTree>
    <p:extLst>
      <p:ext uri="{BB962C8B-B14F-4D97-AF65-F5344CB8AC3E}">
        <p14:creationId xmlns:p14="http://schemas.microsoft.com/office/powerpoint/2010/main" val="11230185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marL="0" indent="0">
              <a:lnSpc>
                <a:spcPct val="120000"/>
              </a:lnSpc>
              <a:buNone/>
            </a:pPr>
            <a:r>
              <a:rPr lang="en-US" b="1" dirty="0">
                <a:solidFill>
                  <a:schemeClr val="bg1">
                    <a:lumMod val="50000"/>
                  </a:schemeClr>
                </a:solidFill>
              </a:rPr>
              <a:t>Xamarin Test Cloud </a:t>
            </a:r>
            <a:r>
              <a:rPr lang="en-US" dirty="0" err="1">
                <a:solidFill>
                  <a:schemeClr val="bg1">
                    <a:lumMod val="50000"/>
                  </a:schemeClr>
                </a:solidFill>
              </a:rPr>
              <a:t>es</a:t>
            </a:r>
            <a:r>
              <a:rPr lang="en-US" dirty="0">
                <a:solidFill>
                  <a:schemeClr val="bg1">
                    <a:lumMod val="50000"/>
                  </a:schemeClr>
                </a:solidFill>
              </a:rPr>
              <a:t> un </a:t>
            </a:r>
            <a:r>
              <a:rPr lang="en-US" dirty="0" err="1">
                <a:solidFill>
                  <a:schemeClr val="bg1">
                    <a:lumMod val="50000"/>
                  </a:schemeClr>
                </a:solidFill>
              </a:rPr>
              <a:t>servicio</a:t>
            </a:r>
            <a:r>
              <a:rPr lang="en-US" dirty="0">
                <a:solidFill>
                  <a:schemeClr val="bg1">
                    <a:lumMod val="50000"/>
                  </a:schemeClr>
                </a:solidFill>
              </a:rPr>
              <a:t> </a:t>
            </a: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la </a:t>
            </a:r>
            <a:r>
              <a:rPr lang="en-US" dirty="0" err="1">
                <a:solidFill>
                  <a:schemeClr val="bg1">
                    <a:lumMod val="50000"/>
                  </a:schemeClr>
                </a:solidFill>
              </a:rPr>
              <a:t>nube</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ejecutar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UI </a:t>
            </a:r>
            <a:r>
              <a:rPr lang="en-US" dirty="0" err="1">
                <a:solidFill>
                  <a:schemeClr val="bg1">
                    <a:lumMod val="50000"/>
                  </a:schemeClr>
                </a:solidFill>
              </a:rPr>
              <a:t>en</a:t>
            </a:r>
            <a:r>
              <a:rPr lang="en-US" dirty="0">
                <a:solidFill>
                  <a:schemeClr val="bg1">
                    <a:lumMod val="50000"/>
                  </a:schemeClr>
                </a:solidFill>
              </a:rPr>
              <a:t> </a:t>
            </a:r>
            <a:r>
              <a:rPr lang="en-US" dirty="0" err="1">
                <a:solidFill>
                  <a:schemeClr val="bg1">
                    <a:lumMod val="50000"/>
                  </a:schemeClr>
                </a:solidFill>
              </a:rPr>
              <a:t>cientos</a:t>
            </a:r>
            <a:r>
              <a:rPr lang="en-US" dirty="0">
                <a:solidFill>
                  <a:schemeClr val="bg1">
                    <a:lumMod val="50000"/>
                  </a:schemeClr>
                </a:solidFill>
              </a:rPr>
              <a:t> de </a:t>
            </a:r>
            <a:r>
              <a:rPr lang="en-US" dirty="0" err="1">
                <a:solidFill>
                  <a:schemeClr val="bg1">
                    <a:lumMod val="50000"/>
                  </a:schemeClr>
                </a:solidFill>
              </a:rPr>
              <a:t>dispositivos</a:t>
            </a:r>
            <a:r>
              <a:rPr lang="en-US" dirty="0">
                <a:solidFill>
                  <a:schemeClr val="bg1">
                    <a:lumMod val="50000"/>
                  </a:schemeClr>
                </a:solidFill>
              </a:rPr>
              <a:t> </a:t>
            </a:r>
            <a:r>
              <a:rPr lang="en-US" dirty="0" err="1">
                <a:solidFill>
                  <a:schemeClr val="bg1">
                    <a:lumMod val="50000"/>
                  </a:schemeClr>
                </a:solidFill>
              </a:rPr>
              <a:t>móviles</a:t>
            </a:r>
            <a:r>
              <a:rPr lang="en-US" dirty="0">
                <a:solidFill>
                  <a:schemeClr val="bg1">
                    <a:lumMod val="50000"/>
                  </a:schemeClr>
                </a:solidFill>
              </a:rPr>
              <a:t> (</a:t>
            </a:r>
            <a:r>
              <a:rPr lang="en-US" dirty="0" err="1">
                <a:solidFill>
                  <a:schemeClr val="bg1">
                    <a:lumMod val="50000"/>
                  </a:schemeClr>
                </a:solidFill>
              </a:rPr>
              <a:t>reales</a:t>
            </a:r>
            <a:r>
              <a:rPr lang="en-US" dirty="0">
                <a:solidFill>
                  <a:schemeClr val="bg1">
                    <a:lumMod val="50000"/>
                  </a:schemeClr>
                </a:solidFill>
              </a:rPr>
              <a:t>) </a:t>
            </a:r>
            <a:r>
              <a:rPr lang="en-US" dirty="0" err="1">
                <a:solidFill>
                  <a:schemeClr val="bg1">
                    <a:lumMod val="50000"/>
                  </a:schemeClr>
                </a:solidFill>
              </a:rPr>
              <a:t>diferentes</a:t>
            </a:r>
            <a:r>
              <a:rPr lang="en-US" dirty="0">
                <a:solidFill>
                  <a:schemeClr val="bg1">
                    <a:lumMod val="50000"/>
                  </a:schemeClr>
                </a:solidFill>
              </a:rPr>
              <a:t>.</a:t>
            </a:r>
          </a:p>
          <a:p>
            <a:pPr marL="0" indent="0">
              <a:lnSpc>
                <a:spcPct val="120000"/>
              </a:lnSpc>
              <a:buNone/>
            </a:pPr>
            <a:endParaRPr lang="en-US"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solidFill>
                  <a:schemeClr val="bg1">
                    <a:lumMod val="50000"/>
                  </a:schemeClr>
                </a:solidFill>
              </a:rPr>
              <a:t>testcloud.xamarin.com</a:t>
            </a:r>
          </a:p>
        </p:txBody>
      </p:sp>
      <p:sp>
        <p:nvSpPr>
          <p:cNvPr id="2" name="Title 1"/>
          <p:cNvSpPr>
            <a:spLocks noGrp="1"/>
          </p:cNvSpPr>
          <p:nvPr>
            <p:ph type="title"/>
          </p:nvPr>
        </p:nvSpPr>
        <p:spPr/>
        <p:txBody>
          <a:bodyPr>
            <a:normAutofit/>
          </a:bodyPr>
          <a:lstStyle/>
          <a:p>
            <a:r>
              <a:rPr lang="en-US" b="1" dirty="0">
                <a:solidFill>
                  <a:schemeClr val="tx1"/>
                </a:solidFill>
              </a:rPr>
              <a:t>¿QUÉ ES </a:t>
            </a:r>
            <a:r>
              <a:rPr lang="en-US" b="1" dirty="0"/>
              <a:t>XAMARIN TEST CLOUD?</a:t>
            </a:r>
          </a:p>
        </p:txBody>
      </p:sp>
    </p:spTree>
    <p:extLst>
      <p:ext uri="{BB962C8B-B14F-4D97-AF65-F5344CB8AC3E}">
        <p14:creationId xmlns:p14="http://schemas.microsoft.com/office/powerpoint/2010/main" val="256346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Xamarin Test Cloud</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094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890937" y="587426"/>
            <a:ext cx="5399716" cy="1991795"/>
          </a:xfrm>
          <a:prstGeom prst="roundRect">
            <a:avLst>
              <a:gd name="adj" fmla="val 13598"/>
            </a:avLst>
          </a:prstGeom>
          <a:solidFill>
            <a:schemeClr val="bg2">
              <a:lumMod val="25000"/>
            </a:schemeClr>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algn="ctr" defTabSz="619125" hangingPunct="0"/>
            <a:endParaRPr lang="en-US" sz="2400">
              <a:solidFill>
                <a:srgbClr val="FFFFFF"/>
              </a:solidFill>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0306" y="817448"/>
            <a:ext cx="657535" cy="23302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2371" y="815141"/>
            <a:ext cx="597550" cy="2353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8360" y="1226115"/>
            <a:ext cx="998993" cy="21456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64903" y="815741"/>
            <a:ext cx="945928" cy="214564"/>
          </a:xfrm>
          <a:prstGeom prst="rect">
            <a:avLst/>
          </a:prstGeom>
        </p:spPr>
      </p:pic>
      <p:grpSp>
        <p:nvGrpSpPr>
          <p:cNvPr id="25" name="Group 24"/>
          <p:cNvGrpSpPr/>
          <p:nvPr/>
        </p:nvGrpSpPr>
        <p:grpSpPr>
          <a:xfrm>
            <a:off x="5825425" y="1203527"/>
            <a:ext cx="1274604" cy="295229"/>
            <a:chOff x="9732872" y="4028071"/>
            <a:chExt cx="1727546" cy="400140"/>
          </a:xfrm>
        </p:grpSpPr>
        <p:sp>
          <p:nvSpPr>
            <p:cNvPr id="74" name="TextBox 73"/>
            <p:cNvSpPr txBox="1"/>
            <p:nvPr/>
          </p:nvSpPr>
          <p:spPr>
            <a:xfrm>
              <a:off x="10274849" y="4037643"/>
              <a:ext cx="1185569" cy="35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4057969" y="2001294"/>
            <a:ext cx="1170065" cy="322174"/>
            <a:chOff x="1069143" y="299060"/>
            <a:chExt cx="1585860" cy="436661"/>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6851"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40705" y="2017995"/>
            <a:ext cx="996107" cy="343171"/>
            <a:chOff x="788293" y="5082871"/>
            <a:chExt cx="1350081"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8"/>
              <a:ext cx="833599"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062534" y="1156253"/>
            <a:ext cx="1706337" cy="368405"/>
            <a:chOff x="945613" y="3735903"/>
            <a:chExt cx="2312701"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7"/>
              <a:ext cx="182719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077030" y="1636674"/>
            <a:ext cx="1546065" cy="284844"/>
            <a:chOff x="398413" y="3004082"/>
            <a:chExt cx="2095473" cy="386067"/>
          </a:xfrm>
        </p:grpSpPr>
        <p:sp>
          <p:nvSpPr>
            <p:cNvPr id="63" name="TextBox 62"/>
            <p:cNvSpPr txBox="1"/>
            <p:nvPr/>
          </p:nvSpPr>
          <p:spPr>
            <a:xfrm>
              <a:off x="857363" y="3004082"/>
              <a:ext cx="163652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3955012" y="1588141"/>
            <a:ext cx="1523406" cy="370928"/>
            <a:chOff x="9038160" y="4515809"/>
            <a:chExt cx="2064762" cy="502740"/>
          </a:xfrm>
        </p:grpSpPr>
        <p:sp>
          <p:nvSpPr>
            <p:cNvPr id="60" name="TextBox 59"/>
            <p:cNvSpPr txBox="1"/>
            <p:nvPr/>
          </p:nvSpPr>
          <p:spPr>
            <a:xfrm>
              <a:off x="9534446" y="4575106"/>
              <a:ext cx="156847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5830031" y="1565433"/>
            <a:ext cx="1014479" cy="403730"/>
            <a:chOff x="10310502" y="2808057"/>
            <a:chExt cx="1374984" cy="547200"/>
          </a:xfrm>
        </p:grpSpPr>
        <p:sp>
          <p:nvSpPr>
            <p:cNvPr id="50" name="TextBox 49"/>
            <p:cNvSpPr txBox="1"/>
            <p:nvPr/>
          </p:nvSpPr>
          <p:spPr>
            <a:xfrm>
              <a:off x="10849016" y="2906136"/>
              <a:ext cx="836470"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5875336" y="2069332"/>
            <a:ext cx="885640" cy="333380"/>
            <a:chOff x="2716950" y="3143371"/>
            <a:chExt cx="1180854" cy="444507"/>
          </a:xfrm>
        </p:grpSpPr>
        <p:sp>
          <p:nvSpPr>
            <p:cNvPr id="52" name="TextBox 51"/>
            <p:cNvSpPr txBox="1"/>
            <p:nvPr/>
          </p:nvSpPr>
          <p:spPr>
            <a:xfrm>
              <a:off x="3220866" y="3143371"/>
              <a:ext cx="676938" cy="348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1766135" y="1256806"/>
            <a:ext cx="5587659" cy="49375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68" name="TextBox 67"/>
          <p:cNvSpPr txBox="1"/>
          <p:nvPr/>
        </p:nvSpPr>
        <p:spPr>
          <a:xfrm>
            <a:off x="2482748" y="1224040"/>
            <a:ext cx="4189225"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2700" dirty="0">
                <a:solidFill>
                  <a:schemeClr val="bg1"/>
                </a:solidFill>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3231034" y="1674876"/>
            <a:ext cx="269266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Mission control para mobile apps</a:t>
            </a:r>
          </a:p>
        </p:txBody>
      </p:sp>
      <p:grpSp>
        <p:nvGrpSpPr>
          <p:cNvPr id="40" name="Group 39"/>
          <p:cNvGrpSpPr/>
          <p:nvPr/>
        </p:nvGrpSpPr>
        <p:grpSpPr>
          <a:xfrm>
            <a:off x="3423076" y="3539744"/>
            <a:ext cx="2942201" cy="1458803"/>
            <a:chOff x="4564102" y="2872451"/>
            <a:chExt cx="3922934" cy="1945070"/>
          </a:xfrm>
        </p:grpSpPr>
        <p:grpSp>
          <p:nvGrpSpPr>
            <p:cNvPr id="41" name="Group 40"/>
            <p:cNvGrpSpPr/>
            <p:nvPr/>
          </p:nvGrpSpPr>
          <p:grpSpPr>
            <a:xfrm>
              <a:off x="4564102" y="3299910"/>
              <a:ext cx="3019193" cy="1517611"/>
              <a:chOff x="4564102" y="3299910"/>
              <a:chExt cx="3019193" cy="1517611"/>
            </a:xfrm>
          </p:grpSpPr>
          <p:sp>
            <p:nvSpPr>
              <p:cNvPr id="43" name="Rectangle: Rounded Corners 42"/>
              <p:cNvSpPr/>
              <p:nvPr/>
            </p:nvSpPr>
            <p:spPr>
              <a:xfrm>
                <a:off x="4770614" y="3299910"/>
                <a:ext cx="2615182" cy="61229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44" name="Rectangle: Top Corners Rounded 43"/>
              <p:cNvSpPr/>
              <p:nvPr/>
            </p:nvSpPr>
            <p:spPr>
              <a:xfrm rot="10800000">
                <a:off x="4564102" y="4124657"/>
                <a:ext cx="3019193" cy="692864"/>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sp>
          <p:nvSpPr>
            <p:cNvPr id="42" name="Rectangle: Rounded Corners 41"/>
            <p:cNvSpPr/>
            <p:nvPr/>
          </p:nvSpPr>
          <p:spPr>
            <a:xfrm>
              <a:off x="7942353" y="2872451"/>
              <a:ext cx="544683" cy="629562"/>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44734" y="3374681"/>
            <a:ext cx="825930" cy="112347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14926" y="3352338"/>
            <a:ext cx="2290077" cy="1475227"/>
          </a:xfrm>
          <a:prstGeom prst="rect">
            <a:avLst/>
          </a:prstGeom>
        </p:spPr>
      </p:pic>
      <p:cxnSp>
        <p:nvCxnSpPr>
          <p:cNvPr id="75" name="Straight Connector 74"/>
          <p:cNvCxnSpPr>
            <a:cxnSpLocks/>
            <a:endCxn id="73" idx="0"/>
          </p:cNvCxnSpPr>
          <p:nvPr/>
        </p:nvCxnSpPr>
        <p:spPr>
          <a:xfrm>
            <a:off x="4559965" y="2467598"/>
            <a:ext cx="0" cy="884739"/>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4021927" y="997058"/>
            <a:ext cx="1110882"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ANUNCIADO</a:t>
            </a:r>
          </a:p>
        </p:txBody>
      </p:sp>
      <p:sp>
        <p:nvSpPr>
          <p:cNvPr id="2" name="TextBox 1"/>
          <p:cNvSpPr txBox="1"/>
          <p:nvPr/>
        </p:nvSpPr>
        <p:spPr>
          <a:xfrm>
            <a:off x="3855869" y="3821995"/>
            <a:ext cx="3414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r>
              <a:rPr lang="en-US" sz="2100" dirty="0">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100" dirty="0">
              <a:solidFill>
                <a:schemeClr val="bg1"/>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000"/>
                                        <p:tgtEl>
                                          <p:spTgt spid="15"/>
                                        </p:tgtEl>
                                      </p:cBhvr>
                                    </p:animEffec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3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3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t="-55" r="2799" b="-7071"/>
          <a:stretch/>
        </p:blipFill>
        <p:spPr>
          <a:xfrm>
            <a:off x="-3601496" y="-3020199"/>
            <a:ext cx="11777475" cy="12019548"/>
          </a:xfrm>
          <a:prstGeom prst="rect">
            <a:avLst/>
          </a:prstGeom>
        </p:spPr>
      </p:pic>
      <p:sp>
        <p:nvSpPr>
          <p:cNvPr id="5" name="Title 1"/>
          <p:cNvSpPr txBox="1">
            <a:spLocks/>
          </p:cNvSpPr>
          <p:nvPr/>
        </p:nvSpPr>
        <p:spPr>
          <a:xfrm>
            <a:off x="4010708" y="956352"/>
            <a:ext cx="4240664" cy="1235227"/>
          </a:xfrm>
          <a:prstGeom prst="rect">
            <a:avLst/>
          </a:prstGeom>
        </p:spPr>
        <p:txBody>
          <a:bodyPr lIns="109728" tIns="6858" rIns="109728" bIns="685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5775">
              <a:defRPr/>
            </a:pPr>
            <a:r>
              <a:rPr lang="en-US" sz="3600" spc="-75" dirty="0">
                <a:latin typeface="Segoe UI Light"/>
              </a:rPr>
              <a:t>Visual Studio </a:t>
            </a:r>
          </a:p>
          <a:p>
            <a:pPr defTabSz="685775">
              <a:defRPr/>
            </a:pPr>
            <a:r>
              <a:rPr lang="en-US" sz="3600" spc="-75" dirty="0">
                <a:latin typeface="Segoe UI Light"/>
              </a:rPr>
              <a:t>Mobile Center</a:t>
            </a:r>
          </a:p>
        </p:txBody>
      </p:sp>
      <p:sp>
        <p:nvSpPr>
          <p:cNvPr id="7" name="Rectangle 6"/>
          <p:cNvSpPr/>
          <p:nvPr/>
        </p:nvSpPr>
        <p:spPr>
          <a:xfrm>
            <a:off x="3836895" y="2312222"/>
            <a:ext cx="5580061" cy="2299091"/>
          </a:xfrm>
          <a:prstGeom prst="rect">
            <a:avLst/>
          </a:prstGeom>
        </p:spPr>
        <p:txBody>
          <a:bodyPr wrap="square" lIns="109728">
            <a:spAutoFit/>
          </a:bodyPr>
          <a:lstStyle/>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Mission control para Apps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móviles</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build, test,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despliegue</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monitorear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(continuo)</a:t>
            </a:r>
          </a:p>
          <a:p>
            <a:pPr defTabSz="699245">
              <a:lnSpc>
                <a:spcPct val="90000"/>
              </a:lnSpc>
              <a:spcBef>
                <a:spcPct val="0"/>
              </a:spcBef>
              <a:spcAft>
                <a:spcPts val="900"/>
              </a:spcAft>
              <a:defRPr/>
            </a:pP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Funciona</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cualquier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App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http://mobile.azure.com</a:t>
            </a:r>
          </a:p>
          <a:p>
            <a:pPr defTabSz="699245">
              <a:lnSpc>
                <a:spcPct val="90000"/>
              </a:lnSpc>
              <a:spcBef>
                <a:spcPct val="0"/>
              </a:spcBef>
              <a:spcAft>
                <a:spcPts val="900"/>
              </a:spcAft>
              <a:defRPr/>
            </a:pP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p:txBody>
      </p:sp>
      <p:grpSp>
        <p:nvGrpSpPr>
          <p:cNvPr id="3" name="Group 2"/>
          <p:cNvGrpSpPr/>
          <p:nvPr/>
        </p:nvGrpSpPr>
        <p:grpSpPr>
          <a:xfrm>
            <a:off x="7596" y="763514"/>
            <a:ext cx="3753907" cy="5245894"/>
            <a:chOff x="886944" y="1185358"/>
            <a:chExt cx="5005209" cy="6994525"/>
          </a:xfrm>
        </p:grpSpPr>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4891" y="1499506"/>
              <a:ext cx="4224191" cy="283980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6944" y="1185358"/>
              <a:ext cx="5005209" cy="6994525"/>
            </a:xfrm>
            <a:prstGeom prst="rect">
              <a:avLst/>
            </a:prstGeom>
            <a:effectLst/>
          </p:spPr>
        </p:pic>
      </p:gr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800"/>
                                        <p:tgtEl>
                                          <p:spTgt spid="12"/>
                                        </p:tgtEl>
                                      </p:cBhvr>
                                    </p:animEffect>
                                  </p:childTnLst>
                                </p:cTn>
                              </p:par>
                              <p:par>
                                <p:cTn id="13" presetID="8" presetClass="emph" presetSubtype="0" decel="100000" fill="hold" nodeType="withEffect">
                                  <p:stCondLst>
                                    <p:cond delay="250"/>
                                  </p:stCondLst>
                                  <p:childTnLst>
                                    <p:animRot by="1200000">
                                      <p:cBhvr>
                                        <p:cTn id="14" dur="2000" fill="hold"/>
                                        <p:tgtEl>
                                          <p:spTgt spid="12"/>
                                        </p:tgtEl>
                                        <p:attrNameLst>
                                          <p:attrName>r</p:attrName>
                                        </p:attrNameLst>
                                      </p:cBhvr>
                                    </p:animRot>
                                  </p:childTnLst>
                                </p:cTn>
                              </p:par>
                              <p:par>
                                <p:cTn id="15" presetID="1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600"/>
                                        <p:tgtEl>
                                          <p:spTgt spid="5"/>
                                        </p:tgtEl>
                                      </p:cBhvr>
                                    </p:animEffect>
                                  </p:childTnLst>
                                </p:cTn>
                              </p:par>
                              <p:par>
                                <p:cTn id="18" presetID="35" presetClass="path" presetSubtype="0" decel="100000" fill="hold" grpId="1" nodeType="withEffect">
                                  <p:stCondLst>
                                    <p:cond delay="50"/>
                                  </p:stCondLst>
                                  <p:childTnLst>
                                    <p:animMotion origin="layout" path="M -0.05547 0.00023 L -2.70833E-6 0.00023 " pathEditMode="relative" rAng="0" ptsTypes="AA">
                                      <p:cBhvr>
                                        <p:cTn id="19" dur="800" fill="hold"/>
                                        <p:tgtEl>
                                          <p:spTgt spid="5"/>
                                        </p:tgtEl>
                                        <p:attrNameLst>
                                          <p:attrName>ppt_x</p:attrName>
                                          <p:attrName>ppt_y</p:attrName>
                                        </p:attrNameLst>
                                      </p:cBhvr>
                                      <p:rCtr x="2773" y="0"/>
                                    </p:animMotion>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47 0.00023 L 4.16667E-7 0.00023 " pathEditMode="relative" rAng="0" ptsTypes="AA">
                                      <p:cBhvr>
                                        <p:cTn id="24"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7077075" cy="3273425"/>
          </a:xfrm>
        </p:spPr>
        <p:txBody>
          <a:bodyPr/>
          <a:lstStyle/>
          <a:p>
            <a:pPr marL="0" indent="0">
              <a:buNone/>
            </a:pPr>
            <a:r>
              <a:rPr lang="en-US" sz="2100" dirty="0" err="1">
                <a:solidFill>
                  <a:schemeClr val="bg1"/>
                </a:solidFill>
              </a:rPr>
              <a:t>Incluye</a:t>
            </a:r>
            <a:r>
              <a:rPr lang="en-US" sz="2100" dirty="0">
                <a:solidFill>
                  <a:schemeClr val="bg1"/>
                </a:solidFill>
              </a:rPr>
              <a:t> </a:t>
            </a:r>
            <a:r>
              <a:rPr lang="en-US" sz="2100" dirty="0" err="1">
                <a:solidFill>
                  <a:schemeClr val="bg1"/>
                </a:solidFill>
              </a:rPr>
              <a:t>los</a:t>
            </a:r>
            <a:r>
              <a:rPr lang="en-US" sz="2100" dirty="0">
                <a:solidFill>
                  <a:schemeClr val="bg1"/>
                </a:solidFill>
              </a:rPr>
              <a:t> </a:t>
            </a:r>
            <a:r>
              <a:rPr lang="en-US" sz="2100" dirty="0" err="1">
                <a:solidFill>
                  <a:schemeClr val="bg1"/>
                </a:solidFill>
              </a:rPr>
              <a:t>siguientes</a:t>
            </a:r>
            <a:r>
              <a:rPr lang="en-US" sz="2100" dirty="0">
                <a:solidFill>
                  <a:schemeClr val="bg1"/>
                </a:solidFill>
              </a:rPr>
              <a:t> </a:t>
            </a:r>
            <a:r>
              <a:rPr lang="en-US" sz="2100" dirty="0" err="1">
                <a:solidFill>
                  <a:schemeClr val="bg1"/>
                </a:solidFill>
              </a:rPr>
              <a:t>servicios</a:t>
            </a:r>
            <a:r>
              <a:rPr lang="en-US" sz="2100" dirty="0">
                <a:solidFill>
                  <a:schemeClr val="bg1"/>
                </a:solidFill>
              </a:rPr>
              <a:t>:</a:t>
            </a:r>
          </a:p>
          <a:p>
            <a:pPr marL="428625" indent="-428625">
              <a:buFont typeface="Arial" panose="020B0604020202020204" pitchFamily="34" charset="0"/>
              <a:buChar char="•"/>
            </a:pPr>
            <a:r>
              <a:rPr lang="en-US" sz="2100" b="1" dirty="0">
                <a:solidFill>
                  <a:schemeClr val="bg1"/>
                </a:solidFill>
              </a:rPr>
              <a:t>Build</a:t>
            </a:r>
            <a:r>
              <a:rPr lang="en-US" sz="2100" dirty="0">
                <a:solidFill>
                  <a:schemeClr val="bg1"/>
                </a:solidFill>
              </a:rPr>
              <a:t>: CI y CD</a:t>
            </a:r>
          </a:p>
          <a:p>
            <a:pPr marL="428625" indent="-428625">
              <a:buFont typeface="Arial" panose="020B0604020202020204" pitchFamily="34" charset="0"/>
              <a:buChar char="•"/>
            </a:pPr>
            <a:r>
              <a:rPr lang="en-US" sz="2100" b="1" dirty="0">
                <a:solidFill>
                  <a:schemeClr val="bg1"/>
                </a:solidFill>
              </a:rPr>
              <a:t>Test</a:t>
            </a:r>
            <a:r>
              <a:rPr lang="en-US" sz="2100" dirty="0">
                <a:solidFill>
                  <a:schemeClr val="bg1"/>
                </a:solidFill>
              </a:rPr>
              <a:t>: </a:t>
            </a:r>
            <a:r>
              <a:rPr lang="en-US" sz="2100" dirty="0" err="1">
                <a:solidFill>
                  <a:schemeClr val="bg1"/>
                </a:solidFill>
              </a:rPr>
              <a:t>Pruebas</a:t>
            </a:r>
            <a:r>
              <a:rPr lang="en-US" sz="2100" dirty="0">
                <a:solidFill>
                  <a:schemeClr val="bg1"/>
                </a:solidFill>
              </a:rPr>
              <a:t> </a:t>
            </a:r>
            <a:r>
              <a:rPr lang="en-US" sz="2100" dirty="0" err="1">
                <a:solidFill>
                  <a:schemeClr val="bg1"/>
                </a:solidFill>
              </a:rPr>
              <a:t>automáticas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dispositivos</a:t>
            </a:r>
            <a:r>
              <a:rPr lang="en-US" sz="2100" dirty="0">
                <a:solidFill>
                  <a:schemeClr val="bg1"/>
                </a:solidFill>
              </a:rPr>
              <a:t> </a:t>
            </a:r>
            <a:r>
              <a:rPr lang="en-US" sz="2100" dirty="0" err="1">
                <a:solidFill>
                  <a:schemeClr val="bg1"/>
                </a:solidFill>
              </a:rPr>
              <a:t>reales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Reporte</a:t>
            </a:r>
            <a:r>
              <a:rPr lang="en-US" sz="2100" b="1" dirty="0">
                <a:solidFill>
                  <a:schemeClr val="bg1"/>
                </a:solidFill>
              </a:rPr>
              <a:t> de </a:t>
            </a:r>
            <a:r>
              <a:rPr lang="en-US" sz="2100" b="1" dirty="0" err="1">
                <a:solidFill>
                  <a:schemeClr val="bg1"/>
                </a:solidFill>
              </a:rPr>
              <a:t>errores</a:t>
            </a:r>
            <a:r>
              <a:rPr lang="en-US" sz="2100" dirty="0">
                <a:solidFill>
                  <a:schemeClr val="bg1"/>
                </a:solidFill>
              </a:rPr>
              <a:t>: </a:t>
            </a:r>
            <a:r>
              <a:rPr lang="en-US" sz="2100" dirty="0" err="1">
                <a:solidFill>
                  <a:schemeClr val="bg1"/>
                </a:solidFill>
              </a:rPr>
              <a:t>Analíticas</a:t>
            </a:r>
            <a:r>
              <a:rPr lang="en-US" sz="2100" dirty="0">
                <a:solidFill>
                  <a:schemeClr val="bg1"/>
                </a:solidFill>
              </a:rPr>
              <a:t> de </a:t>
            </a:r>
            <a:r>
              <a:rPr lang="en-US" sz="2100" dirty="0" err="1">
                <a:solidFill>
                  <a:schemeClr val="bg1"/>
                </a:solidFill>
              </a:rPr>
              <a:t>errores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tiempo</a:t>
            </a:r>
            <a:r>
              <a:rPr lang="en-US" sz="2100" dirty="0">
                <a:solidFill>
                  <a:schemeClr val="bg1"/>
                </a:solidFill>
              </a:rPr>
              <a:t> real</a:t>
            </a:r>
          </a:p>
          <a:p>
            <a:pPr marL="428625" indent="-428625">
              <a:buFont typeface="Arial" panose="020B0604020202020204" pitchFamily="34" charset="0"/>
              <a:buChar char="•"/>
            </a:pPr>
            <a:r>
              <a:rPr lang="en-US" sz="2100" b="1" dirty="0" err="1">
                <a:solidFill>
                  <a:schemeClr val="bg1"/>
                </a:solidFill>
              </a:rPr>
              <a:t>Distribución</a:t>
            </a:r>
            <a:r>
              <a:rPr lang="en-US" sz="2100" dirty="0">
                <a:solidFill>
                  <a:schemeClr val="bg1"/>
                </a:solidFill>
              </a:rPr>
              <a:t>: </a:t>
            </a:r>
            <a:r>
              <a:rPr lang="en-US" sz="2100" dirty="0" err="1">
                <a:solidFill>
                  <a:schemeClr val="bg1"/>
                </a:solidFill>
              </a:rPr>
              <a:t>Despliegue</a:t>
            </a:r>
            <a:r>
              <a:rPr lang="en-US" sz="2100" dirty="0">
                <a:solidFill>
                  <a:schemeClr val="bg1"/>
                </a:solidFill>
              </a:rPr>
              <a:t> a </a:t>
            </a:r>
            <a:r>
              <a:rPr lang="en-US" sz="2100" dirty="0" err="1">
                <a:solidFill>
                  <a:schemeClr val="bg1"/>
                </a:solidFill>
              </a:rPr>
              <a:t>usuarios</a:t>
            </a:r>
            <a:r>
              <a:rPr lang="en-US" sz="2100" dirty="0">
                <a:solidFill>
                  <a:schemeClr val="bg1"/>
                </a:solidFill>
              </a:rPr>
              <a:t> o </a:t>
            </a:r>
            <a:r>
              <a:rPr lang="en-US" sz="2100" dirty="0" err="1">
                <a:solidFill>
                  <a:schemeClr val="bg1"/>
                </a:solidFill>
              </a:rPr>
              <a:t>grupos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Analíticas</a:t>
            </a:r>
            <a:r>
              <a:rPr lang="en-US" sz="2100" dirty="0">
                <a:solidFill>
                  <a:schemeClr val="bg1"/>
                </a:solidFill>
              </a:rPr>
              <a:t>: </a:t>
            </a:r>
            <a:r>
              <a:rPr lang="en-US" sz="2100" dirty="0" err="1">
                <a:solidFill>
                  <a:schemeClr val="bg1"/>
                </a:solidFill>
              </a:rPr>
              <a:t>Métricas</a:t>
            </a:r>
            <a:r>
              <a:rPr lang="en-US" sz="2100" dirty="0">
                <a:solidFill>
                  <a:schemeClr val="bg1"/>
                </a:solidFill>
              </a:rPr>
              <a:t> de </a:t>
            </a:r>
            <a:r>
              <a:rPr lang="en-US" sz="2100" dirty="0" err="1">
                <a:solidFill>
                  <a:schemeClr val="bg1"/>
                </a:solidFill>
              </a:rPr>
              <a:t>uso</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Autenticación</a:t>
            </a:r>
            <a:r>
              <a:rPr lang="en-US" sz="2100" dirty="0">
                <a:solidFill>
                  <a:schemeClr val="bg1"/>
                </a:solidFill>
              </a:rPr>
              <a:t>: </a:t>
            </a:r>
            <a:r>
              <a:rPr lang="en-US" sz="2100" dirty="0" err="1">
                <a:solidFill>
                  <a:schemeClr val="bg1"/>
                </a:solidFill>
              </a:rPr>
              <a:t>Integración</a:t>
            </a:r>
            <a:r>
              <a:rPr lang="en-US" sz="2100" dirty="0">
                <a:solidFill>
                  <a:schemeClr val="bg1"/>
                </a:solidFill>
              </a:rPr>
              <a:t> </a:t>
            </a:r>
            <a:r>
              <a:rPr lang="en-US" sz="2100" dirty="0" err="1">
                <a:solidFill>
                  <a:schemeClr val="bg1"/>
                </a:solidFill>
              </a:rPr>
              <a:t>sencilla</a:t>
            </a:r>
            <a:r>
              <a:rPr lang="en-US" sz="2100" dirty="0">
                <a:solidFill>
                  <a:schemeClr val="bg1"/>
                </a:solidFill>
              </a:rPr>
              <a:t> con </a:t>
            </a:r>
            <a:r>
              <a:rPr lang="en-US" sz="2100" dirty="0" err="1">
                <a:solidFill>
                  <a:schemeClr val="bg1"/>
                </a:solidFill>
              </a:rPr>
              <a:t>métodos</a:t>
            </a:r>
            <a:r>
              <a:rPr lang="en-US" sz="2100" dirty="0">
                <a:solidFill>
                  <a:schemeClr val="bg1"/>
                </a:solidFill>
              </a:rPr>
              <a:t> </a:t>
            </a:r>
            <a:r>
              <a:rPr lang="en-US" sz="2100" dirty="0" err="1">
                <a:solidFill>
                  <a:schemeClr val="bg1"/>
                </a:solidFill>
              </a:rPr>
              <a:t>comunes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EasyTables</a:t>
            </a:r>
            <a:r>
              <a:rPr lang="en-US" sz="2100" dirty="0">
                <a:solidFill>
                  <a:schemeClr val="bg1"/>
                </a:solidFill>
              </a:rPr>
              <a:t>: </a:t>
            </a:r>
            <a:r>
              <a:rPr lang="en-US" sz="2100" dirty="0" err="1">
                <a:solidFill>
                  <a:schemeClr val="bg1"/>
                </a:solidFill>
              </a:rPr>
              <a:t>Crear</a:t>
            </a:r>
            <a:r>
              <a:rPr lang="en-US" sz="2100" dirty="0">
                <a:solidFill>
                  <a:schemeClr val="bg1"/>
                </a:solidFill>
              </a:rPr>
              <a:t> </a:t>
            </a:r>
            <a:r>
              <a:rPr lang="en-US" sz="2100" dirty="0" err="1">
                <a:solidFill>
                  <a:schemeClr val="bg1"/>
                </a:solidFill>
              </a:rPr>
              <a:t>almacenamiento</a:t>
            </a:r>
            <a:r>
              <a:rPr lang="en-US" sz="2100" dirty="0">
                <a:solidFill>
                  <a:schemeClr val="bg1"/>
                </a:solidFill>
              </a:rPr>
              <a:t> de forma </a:t>
            </a:r>
            <a:r>
              <a:rPr lang="en-US" sz="2100" dirty="0" err="1">
                <a:solidFill>
                  <a:schemeClr val="bg1"/>
                </a:solidFill>
              </a:rPr>
              <a:t>muy</a:t>
            </a:r>
            <a:r>
              <a:rPr lang="en-US" sz="2100" dirty="0">
                <a:solidFill>
                  <a:schemeClr val="bg1"/>
                </a:solidFill>
              </a:rPr>
              <a:t> </a:t>
            </a:r>
            <a:r>
              <a:rPr lang="en-US" sz="2100" dirty="0" err="1">
                <a:solidFill>
                  <a:schemeClr val="bg1"/>
                </a:solidFill>
              </a:rPr>
              <a:t>rápida</a:t>
            </a:r>
            <a:endParaRPr lang="en-US" sz="2100" dirty="0">
              <a:solidFill>
                <a:schemeClr val="bg1"/>
              </a:solidFill>
            </a:endParaRPr>
          </a:p>
          <a:p>
            <a:pPr marL="428625" indent="-428625">
              <a:buFont typeface="Arial" panose="020B0604020202020204" pitchFamily="34" charset="0"/>
              <a:buChar char="•"/>
            </a:pPr>
            <a:endParaRPr lang="en-US" sz="21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6174" y="0"/>
            <a:ext cx="13959839" cy="8724900"/>
          </a:xfrm>
          <a:prstGeom prst="rect">
            <a:avLst/>
          </a:prstGeom>
        </p:spPr>
      </p:pic>
      <p:sp>
        <p:nvSpPr>
          <p:cNvPr id="9" name="Text Placeholder 2"/>
          <p:cNvSpPr txBox="1">
            <a:spLocks/>
          </p:cNvSpPr>
          <p:nvPr/>
        </p:nvSpPr>
        <p:spPr>
          <a:xfrm>
            <a:off x="84549" y="133350"/>
            <a:ext cx="7077075" cy="609599"/>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p>
          <a:p>
            <a:pPr marL="428625" indent="-428625"/>
            <a:endParaRPr lang="en-US" sz="2100" dirty="0"/>
          </a:p>
        </p:txBody>
      </p:sp>
    </p:spTree>
    <p:extLst>
      <p:ext uri="{BB962C8B-B14F-4D97-AF65-F5344CB8AC3E}">
        <p14:creationId xmlns:p14="http://schemas.microsoft.com/office/powerpoint/2010/main" val="19890885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solidFill>
                  <a:srgbClr val="70ACBB"/>
                </a:solidFill>
              </a:rPr>
              <a:t>Base de </a:t>
            </a:r>
            <a:r>
              <a:rPr lang="en-US" sz="1765" dirty="0" err="1">
                <a:solidFill>
                  <a:srgbClr val="70ACBB"/>
                </a:solidFill>
              </a:rPr>
              <a:t>código</a:t>
            </a:r>
            <a:r>
              <a:rPr lang="en-US" sz="1765" dirty="0">
                <a:solidFill>
                  <a:srgbClr val="70ACBB"/>
                </a:solidFill>
              </a:rPr>
              <a:t> C#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100% </a:t>
            </a:r>
            <a:r>
              <a:rPr lang="en-US" sz="1765" dirty="0" err="1">
                <a:solidFill>
                  <a:srgbClr val="70ACBB"/>
                </a:solidFill>
              </a:rPr>
              <a:t>acceso</a:t>
            </a:r>
            <a:r>
              <a:rPr lang="en-US" sz="1765" dirty="0">
                <a:solidFill>
                  <a:srgbClr val="70ACBB"/>
                </a:solidFill>
              </a:rPr>
              <a:t> a APIs </a:t>
            </a:r>
            <a:r>
              <a:rPr lang="en-US" sz="1765" dirty="0" err="1">
                <a:solidFill>
                  <a:srgbClr val="70ACBB"/>
                </a:solidFill>
              </a:rPr>
              <a:t>nativas</a:t>
            </a:r>
            <a:r>
              <a:rPr lang="en-US" sz="1765" dirty="0">
                <a:solidFill>
                  <a:srgbClr val="16ACEE"/>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9729580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3841750" cy="3462338"/>
          </a:xfrm>
        </p:spPr>
        <p:txBody>
          <a:bodyPr/>
          <a:lstStyle/>
          <a:p>
            <a:r>
              <a:rPr lang="en-US" sz="2100" dirty="0">
                <a:solidFill>
                  <a:schemeClr val="bg1"/>
                </a:solidFill>
              </a:rPr>
              <a:t>Soporte para Apps iOS &amp; Android</a:t>
            </a:r>
          </a:p>
          <a:p>
            <a:pPr marL="428625" indent="-428625">
              <a:buFont typeface="Arial" panose="020B0604020202020204" pitchFamily="34" charset="0"/>
              <a:buChar char="•"/>
            </a:pPr>
            <a:r>
              <a:rPr lang="en-US" sz="2100" b="1" dirty="0">
                <a:solidFill>
                  <a:schemeClr val="bg1"/>
                </a:solidFill>
              </a:rPr>
              <a:t>Build</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Xamarin</a:t>
            </a:r>
          </a:p>
          <a:p>
            <a:pPr marL="596666" lvl="2" indent="-428625">
              <a:buFont typeface="Arial" panose="020B0604020202020204" pitchFamily="34" charset="0"/>
              <a:buChar char="•"/>
            </a:pPr>
            <a:r>
              <a:rPr lang="en-US" sz="1500" dirty="0">
                <a:solidFill>
                  <a:schemeClr val="bg1"/>
                </a:solidFill>
              </a:rPr>
              <a:t>Objective-C</a:t>
            </a:r>
          </a:p>
          <a:p>
            <a:pPr marL="596666" lvl="2" indent="-428625">
              <a:buFont typeface="Arial" panose="020B0604020202020204" pitchFamily="34" charset="0"/>
              <a:buChar char="•"/>
            </a:pPr>
            <a:r>
              <a:rPr lang="en-US" sz="1500" dirty="0">
                <a:solidFill>
                  <a:schemeClr val="bg1"/>
                </a:solidFill>
              </a:rPr>
              <a:t>Swift</a:t>
            </a:r>
          </a:p>
          <a:p>
            <a:pPr marL="596666" lvl="2" indent="-428625">
              <a:buFont typeface="Arial" panose="020B0604020202020204" pitchFamily="34" charset="0"/>
              <a:buChar char="•"/>
            </a:pPr>
            <a:r>
              <a:rPr lang="en-US" sz="1500" dirty="0">
                <a:solidFill>
                  <a:schemeClr val="bg1"/>
                </a:solidFill>
              </a:rPr>
              <a:t>Java</a:t>
            </a:r>
          </a:p>
          <a:p>
            <a:pPr marL="596666" lvl="2" indent="-428625">
              <a:buFont typeface="Arial" panose="020B0604020202020204" pitchFamily="34" charset="0"/>
              <a:buChar char="•"/>
            </a:pPr>
            <a:r>
              <a:rPr lang="en-US" sz="1500" dirty="0" err="1">
                <a:solidFill>
                  <a:schemeClr val="bg1"/>
                </a:solidFill>
              </a:rPr>
              <a:t>Javascript</a:t>
            </a: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Test:</a:t>
            </a:r>
          </a:p>
          <a:p>
            <a:pPr marL="596666" lvl="2" indent="-428625">
              <a:buFont typeface="Arial" panose="020B0604020202020204" pitchFamily="34" charset="0"/>
              <a:buChar char="•"/>
            </a:pPr>
            <a:r>
              <a:rPr lang="en-US" sz="1500" dirty="0" err="1">
                <a:solidFill>
                  <a:schemeClr val="bg1"/>
                </a:solidFill>
              </a:rPr>
              <a:t>Xamarin.UITest</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Calabash</a:t>
            </a:r>
          </a:p>
          <a:p>
            <a:pPr marL="596666" lvl="2" indent="-428625">
              <a:buFont typeface="Arial" panose="020B0604020202020204" pitchFamily="34" charset="0"/>
              <a:buChar char="•"/>
            </a:pPr>
            <a:r>
              <a:rPr lang="en-US" sz="1500" dirty="0" err="1">
                <a:solidFill>
                  <a:schemeClr val="bg1"/>
                </a:solidFill>
              </a:rPr>
              <a:t>Appium</a:t>
            </a:r>
            <a:endParaRPr lang="en-US" sz="15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75721" y="0"/>
            <a:ext cx="3968279" cy="5143500"/>
          </a:xfrm>
          <a:prstGeom prst="rect">
            <a:avLst/>
          </a:prstGeom>
        </p:spPr>
      </p:pic>
      <p:sp>
        <p:nvSpPr>
          <p:cNvPr id="6"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7" name="Text Placeholder 2"/>
          <p:cNvSpPr txBox="1">
            <a:spLocks/>
          </p:cNvSpPr>
          <p:nvPr/>
        </p:nvSpPr>
        <p:spPr>
          <a:xfrm>
            <a:off x="76200" y="130175"/>
            <a:ext cx="4953000" cy="7620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endParaRPr lang="en-US" sz="2000" dirty="0">
              <a:solidFill>
                <a:schemeClr val="bg1"/>
              </a:solidFill>
            </a:endParaRPr>
          </a:p>
        </p:txBody>
      </p:sp>
    </p:spTree>
    <p:extLst>
      <p:ext uri="{BB962C8B-B14F-4D97-AF65-F5344CB8AC3E}">
        <p14:creationId xmlns:p14="http://schemas.microsoft.com/office/powerpoint/2010/main" val="37487412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8740775" cy="1489075"/>
          </a:xfrm>
        </p:spPr>
        <p:txBody>
          <a:bodyPr/>
          <a:lstStyle/>
          <a:p>
            <a:r>
              <a:rPr lang="en-US" sz="2100" dirty="0">
                <a:solidFill>
                  <a:schemeClr val="bg1"/>
                </a:solidFill>
              </a:rPr>
              <a:t>Soporte para iOS &amp; Android</a:t>
            </a:r>
          </a:p>
          <a:p>
            <a:pPr marL="428625" indent="-428625">
              <a:buFont typeface="Arial" panose="020B0604020202020204" pitchFamily="34" charset="0"/>
              <a:buChar char="•"/>
            </a:pPr>
            <a:r>
              <a:rPr lang="en-US" sz="2100" b="1" dirty="0">
                <a:solidFill>
                  <a:schemeClr val="bg1"/>
                </a:solidFill>
              </a:rPr>
              <a:t>Mobile SDK</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Analíticas</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Reporte</a:t>
            </a:r>
            <a:r>
              <a:rPr lang="en-US" sz="1500" dirty="0">
                <a:solidFill>
                  <a:schemeClr val="bg1"/>
                </a:solidFill>
              </a:rPr>
              <a:t> </a:t>
            </a:r>
            <a:r>
              <a:rPr lang="en-US" sz="1500" dirty="0" err="1">
                <a:solidFill>
                  <a:schemeClr val="bg1"/>
                </a:solidFill>
              </a:rPr>
              <a:t>errores</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Mobile Backend</a:t>
            </a:r>
          </a:p>
          <a:p>
            <a:pPr marL="596666" lvl="2" indent="-428625">
              <a:buFont typeface="Arial" panose="020B0604020202020204" pitchFamily="34" charset="0"/>
              <a:buChar char="•"/>
            </a:pP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API :</a:t>
            </a:r>
          </a:p>
          <a:p>
            <a:pPr marL="596666" lvl="2" indent="-428625">
              <a:buFont typeface="Arial" panose="020B0604020202020204" pitchFamily="34" charset="0"/>
              <a:buChar char="•"/>
            </a:pPr>
            <a:r>
              <a:rPr lang="en-US" sz="1500" dirty="0">
                <a:solidFill>
                  <a:schemeClr val="bg1"/>
                </a:solidFill>
              </a:rPr>
              <a:t>Open Source CLI</a:t>
            </a:r>
          </a:p>
          <a:p>
            <a:pPr marL="596666" lvl="2" indent="-428625">
              <a:buFont typeface="Arial" panose="020B0604020202020204" pitchFamily="34" charset="0"/>
              <a:buChar char="•"/>
            </a:pPr>
            <a:r>
              <a:rPr lang="en-US" sz="1500" dirty="0">
                <a:solidFill>
                  <a:schemeClr val="bg1"/>
                </a:solidFill>
              </a:rPr>
              <a:t>http://github.com/Microsoft/MobileCenter-Cli</a:t>
            </a:r>
          </a:p>
          <a:p>
            <a:pPr lvl="2"/>
            <a:endParaRPr lang="en-US" sz="1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682" y="699247"/>
            <a:ext cx="5788448" cy="3942856"/>
          </a:xfrm>
          <a:prstGeom prst="rect">
            <a:avLst/>
          </a:prstGeom>
        </p:spPr>
      </p:pic>
      <p:sp>
        <p:nvSpPr>
          <p:cNvPr id="5"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6" name="Text Placeholder 2"/>
          <p:cNvSpPr txBox="1">
            <a:spLocks/>
          </p:cNvSpPr>
          <p:nvPr/>
        </p:nvSpPr>
        <p:spPr>
          <a:xfrm>
            <a:off x="76200" y="109911"/>
            <a:ext cx="8740775" cy="6858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Visual Studio Mobile Center</a:t>
            </a:r>
            <a:endParaRPr lang="en-US" sz="2400" dirty="0">
              <a:solidFill>
                <a:schemeClr val="bg1"/>
              </a:solidFill>
            </a:endParaRPr>
          </a:p>
          <a:p>
            <a:pPr lvl="2"/>
            <a:endParaRPr lang="en-US" sz="1500" dirty="0"/>
          </a:p>
        </p:txBody>
      </p:sp>
    </p:spTree>
    <p:extLst>
      <p:ext uri="{BB962C8B-B14F-4D97-AF65-F5344CB8AC3E}">
        <p14:creationId xmlns:p14="http://schemas.microsoft.com/office/powerpoint/2010/main" val="5668281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Visual Studio Mobile Center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81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1752600"/>
          </a:xfrm>
          <a:prstGeom prst="rect">
            <a:avLst/>
          </a:prstGeom>
        </p:spPr>
        <p:txBody>
          <a:bodyPr>
            <a:normAutofit/>
          </a:bodyPr>
          <a:lstStyle/>
          <a:p>
            <a:pPr marL="0" indent="0">
              <a:lnSpc>
                <a:spcPct val="120000"/>
              </a:lnSpc>
              <a:buNone/>
            </a:pPr>
            <a:r>
              <a:rPr lang="en-US" sz="2400" dirty="0">
                <a:solidFill>
                  <a:schemeClr val="bg1">
                    <a:lumMod val="50000"/>
                  </a:schemeClr>
                </a:solidFill>
              </a:rPr>
              <a:t>Visual Studio Mobile Center </a:t>
            </a:r>
            <a:r>
              <a:rPr lang="en-US" sz="2400" dirty="0" err="1">
                <a:solidFill>
                  <a:schemeClr val="bg1">
                    <a:lumMod val="50000"/>
                  </a:schemeClr>
                </a:solidFill>
              </a:rPr>
              <a:t>cuenta</a:t>
            </a:r>
            <a:r>
              <a:rPr lang="en-US" sz="2400" dirty="0">
                <a:solidFill>
                  <a:schemeClr val="bg1">
                    <a:lumMod val="50000"/>
                  </a:schemeClr>
                </a:solidFill>
              </a:rPr>
              <a:t> con </a:t>
            </a:r>
            <a:r>
              <a:rPr lang="en-US" sz="2400" dirty="0" err="1">
                <a:solidFill>
                  <a:schemeClr val="bg1">
                    <a:lumMod val="50000"/>
                  </a:schemeClr>
                </a:solidFill>
              </a:rPr>
              <a:t>una</a:t>
            </a:r>
            <a:r>
              <a:rPr lang="en-US" sz="2400" dirty="0">
                <a:solidFill>
                  <a:schemeClr val="bg1">
                    <a:lumMod val="50000"/>
                  </a:schemeClr>
                </a:solidFill>
              </a:rPr>
              <a:t> </a:t>
            </a:r>
            <a:r>
              <a:rPr lang="en-US" sz="2400" dirty="0" err="1">
                <a:solidFill>
                  <a:schemeClr val="bg1">
                    <a:lumMod val="50000"/>
                  </a:schemeClr>
                </a:solidFill>
              </a:rPr>
              <a:t>herramienta</a:t>
            </a:r>
            <a:r>
              <a:rPr lang="en-US" sz="2400" dirty="0">
                <a:solidFill>
                  <a:schemeClr val="bg1">
                    <a:lumMod val="50000"/>
                  </a:schemeClr>
                </a:solidFill>
              </a:rPr>
              <a:t> de </a:t>
            </a:r>
            <a:r>
              <a:rPr lang="en-US" sz="2400" dirty="0" err="1">
                <a:solidFill>
                  <a:schemeClr val="bg1">
                    <a:lumMod val="50000"/>
                  </a:schemeClr>
                </a:solidFill>
              </a:rPr>
              <a:t>línea</a:t>
            </a:r>
            <a:r>
              <a:rPr lang="en-US" sz="2400" dirty="0">
                <a:solidFill>
                  <a:schemeClr val="bg1">
                    <a:lumMod val="50000"/>
                  </a:schemeClr>
                </a:solidFill>
              </a:rPr>
              <a:t> de commandos </a:t>
            </a:r>
            <a:r>
              <a:rPr lang="en-US" sz="2400" dirty="0" err="1">
                <a:solidFill>
                  <a:schemeClr val="bg1">
                    <a:lumMod val="50000"/>
                  </a:schemeClr>
                </a:solidFill>
              </a:rPr>
              <a:t>llamada</a:t>
            </a:r>
            <a:r>
              <a:rPr lang="en-US" sz="2400" dirty="0">
                <a:solidFill>
                  <a:schemeClr val="bg1">
                    <a:lumMod val="50000"/>
                  </a:schemeClr>
                </a:solidFill>
              </a:rPr>
              <a:t> </a:t>
            </a:r>
            <a:r>
              <a:rPr lang="en-US" sz="2400" b="1" dirty="0">
                <a:solidFill>
                  <a:schemeClr val="bg1">
                    <a:lumMod val="50000"/>
                  </a:schemeClr>
                </a:solidFill>
              </a:rPr>
              <a:t>mobile-center-cli</a:t>
            </a:r>
            <a:r>
              <a:rPr lang="en-US" sz="2400" dirty="0">
                <a:solidFill>
                  <a:schemeClr val="bg1">
                    <a:lumMod val="50000"/>
                  </a:schemeClr>
                </a:solidFill>
              </a:rPr>
              <a:t>: </a:t>
            </a:r>
            <a:r>
              <a:rPr lang="en-US" sz="2400" dirty="0">
                <a:solidFill>
                  <a:schemeClr val="bg1">
                    <a:lumMod val="50000"/>
                  </a:schemeClr>
                </a:solidFill>
                <a:hlinkClick r:id="rId3"/>
              </a:rPr>
              <a:t>https://github.com/Microsoft/mobile-center-cli</a:t>
            </a:r>
            <a:endParaRPr lang="en-US" sz="2400" dirty="0">
              <a:solidFill>
                <a:schemeClr val="bg1">
                  <a:lumMod val="50000"/>
                </a:schemeClr>
              </a:solidFill>
            </a:endParaRPr>
          </a:p>
          <a:p>
            <a:pPr marL="0" indent="0">
              <a:lnSpc>
                <a:spcPct val="120000"/>
              </a:lnSpc>
              <a:buNone/>
            </a:pP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SUBIR </a:t>
            </a:r>
            <a:r>
              <a:rPr lang="en-US" b="1" dirty="0"/>
              <a:t>XAMARIN.UITEST</a:t>
            </a:r>
          </a:p>
        </p:txBody>
      </p:sp>
      <p:sp>
        <p:nvSpPr>
          <p:cNvPr id="4" name="Text Placeholder 2"/>
          <p:cNvSpPr txBox="1">
            <a:spLocks/>
          </p:cNvSpPr>
          <p:nvPr/>
        </p:nvSpPr>
        <p:spPr>
          <a:xfrm>
            <a:off x="165652" y="2495550"/>
            <a:ext cx="8686800" cy="762000"/>
          </a:xfrm>
          <a:prstGeom prst="rect">
            <a:avLst/>
          </a:prstGeom>
          <a:solidFill>
            <a:schemeClr val="tx1"/>
          </a:solidFill>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a:solidFill>
                  <a:schemeClr val="bg1"/>
                </a:solidFill>
                <a:latin typeface="Consolas" panose="020B0609020204030204" pitchFamily="49" charset="0"/>
              </a:rPr>
              <a:t>mobile-center test run </a:t>
            </a:r>
            <a:r>
              <a:rPr lang="en-US" b="1" dirty="0" err="1">
                <a:solidFill>
                  <a:schemeClr val="bg1"/>
                </a:solidFill>
                <a:latin typeface="Consolas" panose="020B0609020204030204" pitchFamily="49" charset="0"/>
              </a:rPr>
              <a:t>uitest</a:t>
            </a:r>
            <a:endParaRPr lang="en-US"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200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a:latin typeface="Segoe UI" panose="020B0502040204020203" pitchFamily="34" charset="0"/>
                <a:cs typeface="Segoe UI" panose="020B0502040204020203" pitchFamily="34" charset="0"/>
              </a:rPr>
              <a:t>CONCLUSIONES </a:t>
            </a:r>
            <a:r>
              <a:rPr lang="en-US" dirty="0">
                <a:solidFill>
                  <a:schemeClr val="accent2"/>
                </a:solidFill>
                <a:latin typeface="Segoe UI" panose="020B0502040204020203" pitchFamily="34" charset="0"/>
                <a:cs typeface="Segoe UI" panose="020B0502040204020203" pitchFamily="34" charset="0"/>
              </a:rPr>
              <a:t>TESTING</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a:t>¿</a:t>
            </a:r>
            <a:r>
              <a:rPr lang="en-US" sz="1400" dirty="0" err="1"/>
              <a:t>Qué</a:t>
            </a:r>
            <a:r>
              <a:rPr lang="en-US" sz="1400" dirty="0"/>
              <a:t> </a:t>
            </a:r>
            <a:r>
              <a:rPr lang="en-US" sz="1400" dirty="0" err="1"/>
              <a:t>hemos</a:t>
            </a:r>
            <a:r>
              <a:rPr lang="en-US" sz="1400" dirty="0"/>
              <a:t> </a:t>
            </a:r>
            <a:r>
              <a:rPr lang="en-US" sz="1400" dirty="0" err="1"/>
              <a:t>aprendido</a:t>
            </a:r>
            <a:r>
              <a:rPr lang="en-US" sz="1400" dirty="0"/>
              <a:t>?</a:t>
            </a:r>
          </a:p>
        </p:txBody>
      </p:sp>
      <p:sp>
        <p:nvSpPr>
          <p:cNvPr id="6" name="Rectangle 2"/>
          <p:cNvSpPr/>
          <p:nvPr/>
        </p:nvSpPr>
        <p:spPr>
          <a:xfrm>
            <a:off x="3054361" y="1230690"/>
            <a:ext cx="5861038" cy="3539430"/>
          </a:xfrm>
          <a:prstGeom prst="rect">
            <a:avLst/>
          </a:prstGeom>
        </p:spPr>
        <p:txBody>
          <a:bodyPr wrap="square">
            <a:spAutoFit/>
          </a:bodyPr>
          <a:lstStyle/>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unitarias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cortas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reproducibles</a:t>
            </a:r>
            <a:r>
              <a:rPr lang="en-US" sz="2000" dirty="0">
                <a:solidFill>
                  <a:srgbClr val="595959"/>
                </a:solidFill>
                <a:latin typeface="Helvetica Light"/>
                <a:cs typeface="Helvetica Light"/>
              </a:rPr>
              <a:t> que </a:t>
            </a:r>
            <a:r>
              <a:rPr lang="en-US" sz="2000" dirty="0" err="1">
                <a:solidFill>
                  <a:srgbClr val="595959"/>
                </a:solidFill>
                <a:latin typeface="Helvetica Light"/>
                <a:cs typeface="Helvetica Light"/>
              </a:rPr>
              <a:t>verifiquen</a:t>
            </a:r>
            <a:r>
              <a:rPr lang="en-US" sz="2000" dirty="0">
                <a:solidFill>
                  <a:srgbClr val="595959"/>
                </a:solidFill>
                <a:latin typeface="Helvetica Light"/>
                <a:cs typeface="Helvetica Light"/>
              </a:rPr>
              <a:t> la </a:t>
            </a:r>
            <a:r>
              <a:rPr lang="en-US" sz="2000" dirty="0" err="1">
                <a:solidFill>
                  <a:srgbClr val="595959"/>
                </a:solidFill>
                <a:latin typeface="Helvetica Light"/>
                <a:cs typeface="Helvetica Light"/>
              </a:rPr>
              <a:t>lógica</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nuestra</a:t>
            </a:r>
            <a:r>
              <a:rPr lang="en-US" sz="2000" dirty="0">
                <a:solidFill>
                  <a:srgbClr val="595959"/>
                </a:solidFill>
                <a:latin typeface="Helvetica Light"/>
                <a:cs typeface="Helvetica Light"/>
              </a:rPr>
              <a:t> App.</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de UI </a:t>
            </a:r>
            <a:r>
              <a:rPr lang="en-US" sz="2000" dirty="0" err="1">
                <a:solidFill>
                  <a:srgbClr val="595959"/>
                </a:solidFill>
                <a:latin typeface="Helvetica Light"/>
                <a:cs typeface="Helvetica Light"/>
              </a:rPr>
              <a:t>validan</a:t>
            </a:r>
            <a:r>
              <a:rPr lang="en-US" sz="2000" dirty="0">
                <a:solidFill>
                  <a:srgbClr val="595959"/>
                </a:solidFill>
                <a:latin typeface="Helvetica Light"/>
                <a:cs typeface="Helvetica Light"/>
              </a:rPr>
              <a:t> el </a:t>
            </a:r>
            <a:r>
              <a:rPr lang="en-US" sz="2000" dirty="0" err="1">
                <a:solidFill>
                  <a:srgbClr val="595959"/>
                </a:solidFill>
                <a:latin typeface="Helvetica Light"/>
                <a:cs typeface="Helvetica Light"/>
              </a:rPr>
              <a:t>comportamiento</a:t>
            </a:r>
            <a:r>
              <a:rPr lang="en-US" sz="2000" dirty="0">
                <a:solidFill>
                  <a:srgbClr val="595959"/>
                </a:solidFill>
                <a:latin typeface="Helvetica Light"/>
                <a:cs typeface="Helvetica Light"/>
              </a:rPr>
              <a:t> de la </a:t>
            </a:r>
            <a:r>
              <a:rPr lang="en-US" sz="2000" dirty="0" err="1">
                <a:solidFill>
                  <a:srgbClr val="595959"/>
                </a:solidFill>
                <a:latin typeface="Helvetica Light"/>
                <a:cs typeface="Helvetica Light"/>
              </a:rPr>
              <a:t>aplicación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problemas</a:t>
            </a:r>
            <a:r>
              <a:rPr lang="en-US" sz="2000" dirty="0">
                <a:solidFill>
                  <a:srgbClr val="595959"/>
                </a:solidFill>
                <a:latin typeface="Helvetica Light"/>
                <a:cs typeface="Helvetica Light"/>
              </a:rPr>
              <a:t> de UX y </a:t>
            </a:r>
            <a:r>
              <a:rPr lang="en-US" sz="2000" dirty="0" err="1">
                <a:solidFill>
                  <a:srgbClr val="595959"/>
                </a:solidFill>
                <a:latin typeface="Helvetica Light"/>
                <a:cs typeface="Helvetica Light"/>
              </a:rPr>
              <a:t>validación</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funcionamiento</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en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Fácil</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crear</a:t>
            </a:r>
            <a:r>
              <a:rPr lang="en-US" sz="2000" dirty="0">
                <a:solidFill>
                  <a:srgbClr val="595959"/>
                </a:solidFill>
                <a:latin typeface="Helvetica Light"/>
                <a:cs typeface="Helvetica Light"/>
              </a:rPr>
              <a:t> tests con Test Recorder.</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Acceso</a:t>
            </a:r>
            <a:r>
              <a:rPr lang="en-US" sz="2000" dirty="0">
                <a:solidFill>
                  <a:srgbClr val="595959"/>
                </a:solidFill>
                <a:latin typeface="Helvetica Light"/>
                <a:cs typeface="Helvetica Light"/>
              </a:rPr>
              <a:t> a </a:t>
            </a:r>
            <a:r>
              <a:rPr lang="en-US" sz="2000" dirty="0" err="1">
                <a:solidFill>
                  <a:srgbClr val="595959"/>
                </a:solidFill>
                <a:latin typeface="Helvetica Light"/>
                <a:cs typeface="Helvetica Light"/>
              </a:rPr>
              <a:t>cientos</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 con Test Cloud.</a:t>
            </a:r>
          </a:p>
          <a:p>
            <a:pPr marL="457200" indent="-457200">
              <a:buFont typeface="Arial" panose="020B0604020202020204" pitchFamily="34" charset="0"/>
              <a:buChar char="•"/>
            </a:pP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649"/>
            <a:ext cx="3054361" cy="3054361"/>
          </a:xfrm>
          <a:prstGeom prst="rect">
            <a:avLst/>
          </a:prstGeom>
        </p:spPr>
      </p:pic>
    </p:spTree>
    <p:extLst>
      <p:ext uri="{BB962C8B-B14F-4D97-AF65-F5344CB8AC3E}">
        <p14:creationId xmlns:p14="http://schemas.microsoft.com/office/powerpoint/2010/main" val="907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a:latin typeface="Segoe UI" panose="020B0502040204020203" pitchFamily="34" charset="0"/>
                <a:cs typeface="Segoe UI" panose="020B0502040204020203" pitchFamily="34" charset="0"/>
              </a:rPr>
              <a:t>¿PREGUNTAS y </a:t>
            </a:r>
            <a:r>
              <a:rPr lang="en-US" dirty="0">
                <a:solidFill>
                  <a:schemeClr val="accent2"/>
                </a:solidFill>
                <a:latin typeface="Segoe UI" panose="020B0502040204020203" pitchFamily="34" charset="0"/>
                <a:cs typeface="Segoe UI" panose="020B0502040204020203" pitchFamily="34" charset="0"/>
              </a:rPr>
              <a:t>RESPUESTAS</a:t>
            </a:r>
            <a:r>
              <a:rPr lang="en-US"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9" name="Text Placeholder 8"/>
          <p:cNvSpPr>
            <a:spLocks noGrp="1"/>
          </p:cNvSpPr>
          <p:nvPr>
            <p:ph type="body" sz="quarter" idx="22"/>
          </p:nvPr>
        </p:nvSpPr>
        <p:spPr>
          <a:xfrm>
            <a:off x="825827" y="742950"/>
            <a:ext cx="8089573" cy="304800"/>
          </a:xfrm>
        </p:spPr>
        <p:txBody>
          <a:bodyPr/>
          <a:lstStyle/>
          <a:p>
            <a:r>
              <a:rPr lang="en-US" dirty="0"/>
              <a:t>¿</a:t>
            </a:r>
            <a:r>
              <a:rPr lang="en-US" dirty="0" err="1"/>
              <a:t>Dudas</a:t>
            </a:r>
            <a:r>
              <a:rPr lang="en-US" dirty="0"/>
              <a:t>?</a:t>
            </a:r>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GRACIAS a </a:t>
            </a:r>
            <a:r>
              <a:rPr lang="en-US" dirty="0">
                <a:solidFill>
                  <a:schemeClr val="accent2"/>
                </a:solidFill>
                <a:latin typeface="Segoe UI" panose="020B0502040204020203" pitchFamily="34" charset="0"/>
                <a:cs typeface="Segoe UI" panose="020B0502040204020203" pitchFamily="34" charset="0"/>
              </a:rPr>
              <a:t>TODOS</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a:t>Por</a:t>
            </a:r>
            <a:r>
              <a:rPr lang="en-US" dirty="0"/>
              <a:t> </a:t>
            </a:r>
            <a:r>
              <a:rPr lang="en-US" dirty="0" err="1"/>
              <a:t>vuestro</a:t>
            </a:r>
            <a:r>
              <a:rPr lang="en-US" dirty="0"/>
              <a:t> </a:t>
            </a:r>
            <a:r>
              <a:rPr lang="en-US" dirty="0" err="1"/>
              <a:t>tiempo</a:t>
            </a:r>
            <a:r>
              <a:rPr lang="en-US" dirty="0"/>
              <a:t>!</a:t>
            </a:r>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latin typeface="+mn-lt"/>
              </a:rPr>
              <a:t>Javier Suárez</a:t>
            </a: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accent1">
                    <a:lumMod val="50000"/>
                  </a:schemeClr>
                </a:solidFill>
              </a:rPr>
              <a:t>Microsoft MVP </a:t>
            </a:r>
          </a:p>
          <a:p>
            <a:r>
              <a:rPr lang="en-US" sz="1400" dirty="0">
                <a:solidFill>
                  <a:schemeClr val="accent1">
                    <a:lumMod val="50000"/>
                  </a:schemeClr>
                </a:solidFill>
              </a:rPr>
              <a:t>Xamarin MVP</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Blog: </a:t>
            </a:r>
            <a:r>
              <a:rPr lang="en-US" sz="1400" dirty="0">
                <a:solidFill>
                  <a:schemeClr val="accent1">
                    <a:lumMod val="50000"/>
                  </a:schemeClr>
                </a:solidFill>
                <a:hlinkClick r:id="rId2"/>
              </a:rPr>
              <a:t>http://geeks.ms/blogs/jsuarez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Email: </a:t>
            </a:r>
            <a:r>
              <a:rPr lang="en-US" sz="1400" dirty="0">
                <a:solidFill>
                  <a:schemeClr val="accent1">
                    <a:lumMod val="50000"/>
                  </a:schemeClr>
                </a:solidFill>
                <a:hlinkClick r:id="rId3"/>
              </a:rPr>
              <a:t>javiersuarezruiz@hotmail.com</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Twitter: @</a:t>
            </a:r>
            <a:r>
              <a:rPr lang="en-US" sz="1400" dirty="0" err="1">
                <a:solidFill>
                  <a:schemeClr val="accent1">
                    <a:lumMod val="50000"/>
                  </a:schemeClr>
                </a:solidFill>
              </a:rPr>
              <a:t>jsuarezruiz</a:t>
            </a:r>
            <a:endParaRPr lang="en-US" sz="1400" dirty="0">
              <a:solidFill>
                <a:schemeClr val="accent1">
                  <a:lumMod val="50000"/>
                </a:schemeClr>
              </a:solidFill>
            </a:endParaRPr>
          </a:p>
          <a:p>
            <a:endParaRPr lang="en-US" sz="2400" dirty="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3541677"/>
            <a:ext cx="305337" cy="479144"/>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039" y="3536174"/>
            <a:ext cx="412961" cy="490150"/>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a:latin typeface="Segoe UI" panose="020B0502040204020203" pitchFamily="34" charset="0"/>
                <a:cs typeface="Segoe UI" panose="020B0502040204020203" pitchFamily="34" charset="0"/>
              </a:rPr>
              <a:t>TESTING DE </a:t>
            </a:r>
            <a:r>
              <a:rPr lang="en-US" dirty="0">
                <a:solidFill>
                  <a:schemeClr val="accent2"/>
                </a:solidFill>
                <a:latin typeface="Segoe UI" panose="020B0502040204020203" pitchFamily="34" charset="0"/>
                <a:cs typeface="Segoe UI" panose="020B0502040204020203" pitchFamily="34" charset="0"/>
              </a:rPr>
              <a:t>APPS XAMARIN</a:t>
            </a:r>
          </a:p>
        </p:txBody>
      </p:sp>
      <p:sp>
        <p:nvSpPr>
          <p:cNvPr id="10" name="Text Placeholder 9"/>
          <p:cNvSpPr>
            <a:spLocks noGrp="1"/>
          </p:cNvSpPr>
          <p:nvPr>
            <p:ph type="body" sz="quarter" idx="25"/>
          </p:nvPr>
        </p:nvSpPr>
        <p:spPr>
          <a:xfrm>
            <a:off x="304800" y="2945810"/>
            <a:ext cx="8000999" cy="540340"/>
          </a:xfrm>
        </p:spPr>
        <p:txBody>
          <a:bodyPr/>
          <a:lstStyle/>
          <a:p>
            <a:r>
              <a:rPr lang="en-US" dirty="0">
                <a:solidFill>
                  <a:schemeClr val="bg1"/>
                </a:solidFill>
              </a:rPr>
              <a:t>Como </a:t>
            </a:r>
            <a:r>
              <a:rPr lang="en-US" dirty="0" err="1">
                <a:solidFill>
                  <a:schemeClr val="bg1"/>
                </a:solidFill>
              </a:rPr>
              <a:t>hacer</a:t>
            </a:r>
            <a:r>
              <a:rPr lang="en-US" dirty="0">
                <a:solidFill>
                  <a:schemeClr val="bg1"/>
                </a:solidFill>
              </a:rPr>
              <a:t> test </a:t>
            </a:r>
            <a:r>
              <a:rPr lang="en-US" dirty="0" err="1">
                <a:solidFill>
                  <a:schemeClr val="bg1"/>
                </a:solidFill>
              </a:rPr>
              <a:t>unitarios</a:t>
            </a:r>
            <a:r>
              <a:rPr lang="en-US" dirty="0">
                <a:solidFill>
                  <a:schemeClr val="bg1"/>
                </a:solidFill>
              </a:rPr>
              <a:t> y de UI de Apps </a:t>
            </a:r>
            <a:r>
              <a:rPr lang="en-US" dirty="0" err="1">
                <a:solidFill>
                  <a:schemeClr val="bg1"/>
                </a:solidFill>
              </a:rPr>
              <a:t>móviles</a:t>
            </a:r>
            <a:r>
              <a:rPr lang="en-US" dirty="0">
                <a:solidFill>
                  <a:schemeClr val="bg1"/>
                </a:solidFill>
              </a:rPr>
              <a:t> </a:t>
            </a:r>
            <a:r>
              <a:rPr lang="en-US" dirty="0" err="1">
                <a:solidFill>
                  <a:schemeClr val="bg1"/>
                </a:solidFill>
              </a:rPr>
              <a:t>multiplataforma</a:t>
            </a:r>
            <a:r>
              <a:rPr lang="en-US" dirty="0">
                <a:solidFill>
                  <a:schemeClr val="bg1"/>
                </a:solidFill>
              </a:rPr>
              <a:t> Xamarin.</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spTree>
    <p:extLst>
      <p:ext uri="{BB962C8B-B14F-4D97-AF65-F5344CB8AC3E}">
        <p14:creationId xmlns:p14="http://schemas.microsoft.com/office/powerpoint/2010/main" val="42541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r>
              <a:rPr lang="en-US" sz="3200" b="1" dirty="0">
                <a:latin typeface="Segoe UI" panose="020B0502040204020203" pitchFamily="34" charset="0"/>
                <a:cs typeface="Segoe UI" panose="020B0502040204020203" pitchFamily="34" charset="0"/>
              </a:rPr>
              <a:t> + XAMARIN.FORMS</a:t>
            </a:r>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a:solidFill>
                  <a:schemeClr val="tx1"/>
                </a:solidFill>
              </a:rPr>
              <a:t>Classic</a:t>
            </a:r>
          </a:p>
        </p:txBody>
      </p:sp>
      <p:sp>
        <p:nvSpPr>
          <p:cNvPr id="4" name="Text Placeholder 3"/>
          <p:cNvSpPr>
            <a:spLocks noGrp="1"/>
          </p:cNvSpPr>
          <p:nvPr>
            <p:ph type="body" sz="quarter" idx="11"/>
          </p:nvPr>
        </p:nvSpPr>
        <p:spPr>
          <a:xfrm>
            <a:off x="4911661" y="3875904"/>
            <a:ext cx="3370931" cy="386581"/>
          </a:xfrm>
        </p:spPr>
        <p:txBody>
          <a:bodyPr/>
          <a:lstStyle/>
          <a:p>
            <a:pPr algn="ctr">
              <a:lnSpc>
                <a:spcPct val="100000"/>
              </a:lnSpc>
            </a:pPr>
            <a:r>
              <a:rPr lang="en-US" sz="1912" dirty="0">
                <a:solidFill>
                  <a:schemeClr val="tx1"/>
                </a:solidFill>
              </a:rPr>
              <a:t>Con </a:t>
            </a:r>
            <a:r>
              <a:rPr lang="en-US" sz="1912" dirty="0" err="1">
                <a:solidFill>
                  <a:schemeClr val="tx1"/>
                </a:solidFill>
              </a:rPr>
              <a:t>Xamarin.Forms</a:t>
            </a:r>
            <a:endParaRPr lang="en-US" sz="1912" dirty="0">
              <a:solidFill>
                <a:schemeClr val="tx1"/>
              </a:solidFill>
            </a:endParaRP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2533819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357534"/>
            <a:ext cx="8741880" cy="839408"/>
          </a:xfrm>
        </p:spPr>
        <p:txBody>
          <a:bodyPr/>
          <a:lstStyle/>
          <a:p>
            <a:pPr algn="ctr">
              <a:lnSpc>
                <a:spcPct val="100000"/>
              </a:lnSpc>
            </a:pPr>
            <a:r>
              <a:rPr lang="en-US" sz="2400" i="1" dirty="0" err="1">
                <a:latin typeface="Segoe UI" panose="020B0502040204020203" pitchFamily="34" charset="0"/>
                <a:cs typeface="Segoe UI" panose="020B0502040204020203" pitchFamily="34" charset="0"/>
              </a:rPr>
              <a:t>Cualquier</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cosa</a:t>
            </a:r>
            <a:r>
              <a:rPr lang="en-US" sz="2400" i="1" dirty="0">
                <a:latin typeface="Segoe UI" panose="020B0502040204020203" pitchFamily="34" charset="0"/>
                <a:cs typeface="Segoe UI" panose="020B0502040204020203" pitchFamily="34" charset="0"/>
              </a:rPr>
              <a:t> que </a:t>
            </a:r>
            <a:r>
              <a:rPr lang="en-US" sz="2400" i="1" dirty="0" err="1">
                <a:latin typeface="Segoe UI" panose="020B0502040204020203" pitchFamily="34" charset="0"/>
                <a:cs typeface="Segoe UI" panose="020B0502040204020203" pitchFamily="34" charset="0"/>
              </a:rPr>
              <a:t>pudieras</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Objective-C, Swift, o Java</a:t>
            </a:r>
            <a:br>
              <a:rPr lang="en-US" sz="2400" i="1" dirty="0">
                <a:latin typeface="Segoe UI" panose="020B0502040204020203" pitchFamily="34" charset="0"/>
                <a:cs typeface="Segoe UI" panose="020B0502040204020203" pitchFamily="34" charset="0"/>
              </a:rPr>
            </a:br>
            <a:r>
              <a:rPr lang="en-US" sz="2400" i="1" dirty="0">
                <a:latin typeface="Segoe UI" panose="020B0502040204020203" pitchFamily="34" charset="0"/>
                <a:cs typeface="Segoe UI" panose="020B0502040204020203" pitchFamily="34" charset="0"/>
              </a:rPr>
              <a:t>se </a:t>
            </a:r>
            <a:r>
              <a:rPr lang="en-US" sz="2400" i="1" dirty="0" err="1">
                <a:latin typeface="Segoe UI" panose="020B0502040204020203" pitchFamily="34" charset="0"/>
                <a:cs typeface="Segoe UI" panose="020B0502040204020203" pitchFamily="34" charset="0"/>
              </a:rPr>
              <a:t>puede</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C# y Visual Studio con Xamarin.</a:t>
            </a:r>
          </a:p>
        </p:txBody>
      </p:sp>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9343311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68283" y="0"/>
            <a:ext cx="7675717" cy="5151662"/>
          </a:xfrm>
        </p:spPr>
      </p:pic>
      <p:sp>
        <p:nvSpPr>
          <p:cNvPr id="24" name="Entrada manual 23"/>
          <p:cNvSpPr/>
          <p:nvPr/>
        </p:nvSpPr>
        <p:spPr>
          <a:xfrm rot="5400000">
            <a:off x="-970947" y="972153"/>
            <a:ext cx="5143500" cy="3199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52400" y="1809750"/>
            <a:ext cx="2514599" cy="1828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COSAS QUE PASAN… ¿CIERTO?</a:t>
            </a: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¿QUÉ VAMOS A </a:t>
            </a:r>
            <a:r>
              <a:rPr lang="en-US" dirty="0">
                <a:solidFill>
                  <a:schemeClr val="accent2"/>
                </a:solidFill>
                <a:latin typeface="Segoe UI" panose="020B0502040204020203" pitchFamily="34" charset="0"/>
                <a:cs typeface="Segoe UI" panose="020B0502040204020203" pitchFamily="34" charset="0"/>
              </a:rPr>
              <a:t>VER?</a:t>
            </a:r>
          </a:p>
        </p:txBody>
      </p:sp>
      <p:sp>
        <p:nvSpPr>
          <p:cNvPr id="9" name="Text Placeholder 8"/>
          <p:cNvSpPr>
            <a:spLocks noGrp="1"/>
          </p:cNvSpPr>
          <p:nvPr>
            <p:ph type="body" sz="quarter" idx="22"/>
          </p:nvPr>
        </p:nvSpPr>
        <p:spPr>
          <a:xfrm>
            <a:off x="521027" y="666750"/>
            <a:ext cx="8089573" cy="304800"/>
          </a:xfrm>
        </p:spPr>
        <p:txBody>
          <a:bodyPr/>
          <a:lstStyle/>
          <a:p>
            <a:r>
              <a:rPr lang="en-US" dirty="0"/>
              <a:t>Un </a:t>
            </a:r>
            <a:r>
              <a:rPr lang="en-US" dirty="0" err="1"/>
              <a:t>vistazo</a:t>
            </a:r>
            <a:r>
              <a:rPr lang="en-US" dirty="0"/>
              <a:t> a la agenda</a:t>
            </a:r>
          </a:p>
        </p:txBody>
      </p:sp>
      <p:sp>
        <p:nvSpPr>
          <p:cNvPr id="35" name="Text Placeholder 34"/>
          <p:cNvSpPr>
            <a:spLocks noGrp="1"/>
          </p:cNvSpPr>
          <p:nvPr>
            <p:ph type="body" sz="quarter" idx="28"/>
          </p:nvPr>
        </p:nvSpPr>
        <p:spPr>
          <a:xfrm>
            <a:off x="1905000" y="1581150"/>
            <a:ext cx="2590800" cy="1219200"/>
          </a:xfrm>
        </p:spPr>
        <p:txBody>
          <a:bodyPr/>
          <a:lstStyle/>
          <a:p>
            <a:r>
              <a:rPr lang="en-US" dirty="0" err="1"/>
              <a:t>Repasamos</a:t>
            </a:r>
            <a:r>
              <a:rPr lang="en-US" dirty="0"/>
              <a:t> </a:t>
            </a:r>
            <a:r>
              <a:rPr lang="en-US" dirty="0" err="1"/>
              <a:t>nuestra</a:t>
            </a:r>
            <a:r>
              <a:rPr lang="en-US" dirty="0"/>
              <a:t> App Xamarin y </a:t>
            </a:r>
            <a:r>
              <a:rPr lang="en-US" dirty="0" err="1"/>
              <a:t>creamos</a:t>
            </a:r>
            <a:r>
              <a:rPr lang="en-US" dirty="0"/>
              <a:t> </a:t>
            </a:r>
            <a:r>
              <a:rPr lang="en-US" dirty="0" err="1"/>
              <a:t>pruebas</a:t>
            </a:r>
            <a:r>
              <a:rPr lang="en-US" dirty="0"/>
              <a:t> </a:t>
            </a:r>
            <a:r>
              <a:rPr lang="en-US" dirty="0" err="1"/>
              <a:t>unitarias</a:t>
            </a:r>
            <a:r>
              <a:rPr lang="en-US" dirty="0"/>
              <a:t>.</a:t>
            </a:r>
          </a:p>
        </p:txBody>
      </p:sp>
      <p:sp>
        <p:nvSpPr>
          <p:cNvPr id="38" name="Text Placeholder 37"/>
          <p:cNvSpPr>
            <a:spLocks noGrp="1"/>
          </p:cNvSpPr>
          <p:nvPr>
            <p:ph type="body" sz="quarter" idx="29"/>
          </p:nvPr>
        </p:nvSpPr>
        <p:spPr/>
        <p:txBody>
          <a:bodyPr/>
          <a:lstStyle/>
          <a:p>
            <a:r>
              <a:rPr lang="en-US" dirty="0" err="1"/>
              <a:t>Pruebas</a:t>
            </a:r>
            <a:r>
              <a:rPr lang="en-US" dirty="0"/>
              <a:t> </a:t>
            </a:r>
            <a:r>
              <a:rPr lang="en-US" dirty="0" err="1"/>
              <a:t>unitarias</a:t>
            </a:r>
            <a:endParaRPr lang="en-US" dirty="0"/>
          </a:p>
        </p:txBody>
      </p:sp>
      <p:sp>
        <p:nvSpPr>
          <p:cNvPr id="39" name="Text Placeholder 38"/>
          <p:cNvSpPr>
            <a:spLocks noGrp="1"/>
          </p:cNvSpPr>
          <p:nvPr>
            <p:ph type="body" sz="quarter" idx="30"/>
          </p:nvPr>
        </p:nvSpPr>
        <p:spPr/>
        <p:txBody>
          <a:bodyPr/>
          <a:lstStyle/>
          <a:p>
            <a:r>
              <a:rPr lang="en-US" dirty="0"/>
              <a:t>Xamarin </a:t>
            </a:r>
            <a:r>
              <a:rPr lang="en-US" dirty="0" err="1"/>
              <a:t>UITest</a:t>
            </a:r>
            <a:r>
              <a:rPr lang="en-US" dirty="0"/>
              <a:t> y Xamarin Test Recorder</a:t>
            </a:r>
          </a:p>
        </p:txBody>
      </p:sp>
      <p:sp>
        <p:nvSpPr>
          <p:cNvPr id="42" name="Text Placeholder 41"/>
          <p:cNvSpPr>
            <a:spLocks noGrp="1"/>
          </p:cNvSpPr>
          <p:nvPr>
            <p:ph type="body" sz="quarter" idx="31"/>
          </p:nvPr>
        </p:nvSpPr>
        <p:spPr>
          <a:xfrm>
            <a:off x="6324600" y="1321158"/>
            <a:ext cx="2590800" cy="304800"/>
          </a:xfrm>
        </p:spPr>
        <p:txBody>
          <a:bodyPr/>
          <a:lstStyle/>
          <a:p>
            <a:r>
              <a:rPr lang="en-US" dirty="0" err="1"/>
              <a:t>Pruebas</a:t>
            </a:r>
            <a:r>
              <a:rPr lang="en-US" dirty="0"/>
              <a:t> de UI</a:t>
            </a:r>
          </a:p>
        </p:txBody>
      </p:sp>
      <p:sp>
        <p:nvSpPr>
          <p:cNvPr id="43" name="Text Placeholder 42"/>
          <p:cNvSpPr>
            <a:spLocks noGrp="1"/>
          </p:cNvSpPr>
          <p:nvPr>
            <p:ph type="body" sz="quarter" idx="32"/>
          </p:nvPr>
        </p:nvSpPr>
        <p:spPr>
          <a:xfrm>
            <a:off x="1905000" y="3486150"/>
            <a:ext cx="2590800" cy="990600"/>
          </a:xfrm>
        </p:spPr>
        <p:txBody>
          <a:bodyPr/>
          <a:lstStyle/>
          <a:p>
            <a:r>
              <a:rPr lang="en-US" dirty="0" err="1"/>
              <a:t>Accedemos</a:t>
            </a:r>
            <a:r>
              <a:rPr lang="en-US" dirty="0"/>
              <a:t> a </a:t>
            </a:r>
            <a:r>
              <a:rPr lang="en-US" dirty="0" err="1"/>
              <a:t>cientos</a:t>
            </a:r>
            <a:r>
              <a:rPr lang="en-US" dirty="0"/>
              <a:t> de </a:t>
            </a:r>
            <a:r>
              <a:rPr lang="en-US" dirty="0" err="1"/>
              <a:t>dispositivos</a:t>
            </a:r>
            <a:r>
              <a:rPr lang="en-US" dirty="0"/>
              <a:t> para </a:t>
            </a:r>
            <a:r>
              <a:rPr lang="en-US" dirty="0" err="1"/>
              <a:t>probar</a:t>
            </a:r>
            <a:r>
              <a:rPr lang="en-US" dirty="0"/>
              <a:t> </a:t>
            </a:r>
            <a:r>
              <a:rPr lang="en-US" dirty="0" err="1"/>
              <a:t>nuestra</a:t>
            </a:r>
            <a:r>
              <a:rPr lang="en-US" dirty="0"/>
              <a:t> </a:t>
            </a:r>
            <a:r>
              <a:rPr lang="en-US" dirty="0" err="1"/>
              <a:t>aplicación</a:t>
            </a:r>
            <a:r>
              <a:rPr lang="en-US" dirty="0"/>
              <a:t> </a:t>
            </a:r>
            <a:r>
              <a:rPr lang="en-US" dirty="0" err="1"/>
              <a:t>utilizando</a:t>
            </a:r>
            <a:r>
              <a:rPr lang="en-US" dirty="0"/>
              <a:t> Test Cloud.</a:t>
            </a:r>
          </a:p>
        </p:txBody>
      </p:sp>
      <p:sp>
        <p:nvSpPr>
          <p:cNvPr id="44" name="Text Placeholder 43"/>
          <p:cNvSpPr>
            <a:spLocks noGrp="1"/>
          </p:cNvSpPr>
          <p:nvPr>
            <p:ph type="body" sz="quarter" idx="33"/>
          </p:nvPr>
        </p:nvSpPr>
        <p:spPr/>
        <p:txBody>
          <a:bodyPr/>
          <a:lstStyle/>
          <a:p>
            <a:r>
              <a:rPr lang="en-US" dirty="0"/>
              <a:t>Xamarin Test Cloud</a:t>
            </a:r>
          </a:p>
        </p:txBody>
      </p:sp>
      <p:sp>
        <p:nvSpPr>
          <p:cNvPr id="45" name="Text Placeholder 44"/>
          <p:cNvSpPr>
            <a:spLocks noGrp="1"/>
          </p:cNvSpPr>
          <p:nvPr>
            <p:ph type="body" sz="quarter" idx="34"/>
          </p:nvPr>
        </p:nvSpPr>
        <p:spPr/>
        <p:txBody>
          <a:bodyPr/>
          <a:lstStyle/>
          <a:p>
            <a:r>
              <a:rPr lang="en-US" dirty="0" err="1"/>
              <a:t>Cerramos</a:t>
            </a:r>
            <a:r>
              <a:rPr lang="en-US" dirty="0"/>
              <a:t> </a:t>
            </a:r>
            <a:r>
              <a:rPr lang="en-US" dirty="0" err="1"/>
              <a:t>echando</a:t>
            </a:r>
            <a:r>
              <a:rPr lang="en-US" dirty="0"/>
              <a:t> un </a:t>
            </a:r>
            <a:r>
              <a:rPr lang="en-US" dirty="0" err="1"/>
              <a:t>vistazo</a:t>
            </a:r>
            <a:r>
              <a:rPr lang="en-US" dirty="0"/>
              <a:t> a Mobile Center.</a:t>
            </a:r>
          </a:p>
        </p:txBody>
      </p:sp>
      <p:sp>
        <p:nvSpPr>
          <p:cNvPr id="46" name="Text Placeholder 45"/>
          <p:cNvSpPr>
            <a:spLocks noGrp="1"/>
          </p:cNvSpPr>
          <p:nvPr>
            <p:ph type="body" sz="quarter" idx="35"/>
          </p:nvPr>
        </p:nvSpPr>
        <p:spPr/>
        <p:txBody>
          <a:bodyPr/>
          <a:lstStyle/>
          <a:p>
            <a:r>
              <a:rPr lang="en-US" dirty="0"/>
              <a:t>Visual Studio Mobile Center</a:t>
            </a:r>
          </a:p>
        </p:txBody>
      </p:sp>
      <p:pic>
        <p:nvPicPr>
          <p:cNvPr id="36" name="Picture Placeholder 3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3400" y="1200150"/>
            <a:ext cx="1295400" cy="1295400"/>
          </a:xfrm>
        </p:spPr>
      </p:pic>
      <p:pic>
        <p:nvPicPr>
          <p:cNvPr id="41" name="Picture Placeholder 40"/>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533400" y="3105150"/>
            <a:ext cx="1295400" cy="1295400"/>
          </a:xfrm>
        </p:spPr>
      </p:pic>
      <p:pic>
        <p:nvPicPr>
          <p:cNvPr id="47" name="Picture Placeholder 46"/>
          <p:cNvPicPr>
            <a:picLocks noGrp="1" noChangeAspect="1"/>
          </p:cNvPicPr>
          <p:nvPr>
            <p:ph type="pic" sz="quarter" idx="27"/>
          </p:nvPr>
        </p:nvPicPr>
        <p:blipFill>
          <a:blip r:embed="rId4">
            <a:extLst>
              <a:ext uri="{28A0092B-C50C-407E-A947-70E740481C1C}">
                <a14:useLocalDpi xmlns:a14="http://schemas.microsoft.com/office/drawing/2010/main" val="0"/>
              </a:ext>
            </a:extLst>
          </a:blip>
          <a:stretch>
            <a:fillRect/>
          </a:stretch>
        </p:blipFill>
        <p:spPr>
          <a:xfrm>
            <a:off x="4953000" y="3105150"/>
            <a:ext cx="1295400" cy="1295400"/>
          </a:xfrm>
        </p:spPr>
      </p:pic>
      <p:pic>
        <p:nvPicPr>
          <p:cNvPr id="37" name="Picture Placeholder 36"/>
          <p:cNvPicPr>
            <a:picLocks noGrp="1" noChangeAspect="1"/>
          </p:cNvPicPr>
          <p:nvPr>
            <p:ph type="pic" sz="quarter" idx="26"/>
          </p:nvPr>
        </p:nvPicPr>
        <p:blipFill>
          <a:blip r:embed="rId5">
            <a:extLst>
              <a:ext uri="{28A0092B-C50C-407E-A947-70E740481C1C}">
                <a14:useLocalDpi xmlns:a14="http://schemas.microsoft.com/office/drawing/2010/main" val="0"/>
              </a:ext>
            </a:extLst>
          </a:blip>
          <a:stretch>
            <a:fillRect/>
          </a:stretch>
        </p:blipFill>
        <p:spPr>
          <a:xfrm>
            <a:off x="4953000" y="1200150"/>
            <a:ext cx="1295400" cy="1295400"/>
          </a:xfrm>
        </p:spPr>
      </p:pic>
    </p:spTree>
    <p:extLst>
      <p:ext uri="{BB962C8B-B14F-4D97-AF65-F5344CB8AC3E}">
        <p14:creationId xmlns:p14="http://schemas.microsoft.com/office/powerpoint/2010/main" val="304524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a:solidFill>
                  <a:schemeClr val="tx1"/>
                </a:solidFill>
                <a:latin typeface="Arial"/>
                <a:cs typeface="Arial"/>
              </a:rPr>
              <a:t>Fragmentación </a:t>
            </a:r>
          </a:p>
          <a:p>
            <a:pPr>
              <a:buSzPct val="110000"/>
              <a:buFont typeface="Arial"/>
              <a:buChar char="•"/>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Complejidad de Apps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Ciclos ágiles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Expectación alta usuarios</a:t>
            </a: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p:txBody>
      </p:sp>
      <p:sp>
        <p:nvSpPr>
          <p:cNvPr id="3" name="Title 2"/>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EL </a:t>
            </a:r>
            <a:r>
              <a:rPr lang="en-US" b="1" dirty="0">
                <a:solidFill>
                  <a:schemeClr val="tx1"/>
                </a:solidFill>
                <a:latin typeface="Segoe UI" panose="020B0502040204020203" pitchFamily="34" charset="0"/>
                <a:cs typeface="Segoe UI" panose="020B0502040204020203" pitchFamily="34" charset="0"/>
              </a:rPr>
              <a:t>RETO</a:t>
            </a:r>
          </a:p>
        </p:txBody>
      </p:sp>
    </p:spTree>
    <p:extLst>
      <p:ext uri="{BB962C8B-B14F-4D97-AF65-F5344CB8AC3E}">
        <p14:creationId xmlns:p14="http://schemas.microsoft.com/office/powerpoint/2010/main" val="2106853627"/>
      </p:ext>
    </p:extLst>
  </p:cSld>
  <p:clrMapOvr>
    <a:masterClrMapping/>
  </p:clrMapOvr>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5142</TotalTime>
  <Words>2823</Words>
  <Application>Microsoft Office PowerPoint</Application>
  <PresentationFormat>Presentación en pantalla (16:9)</PresentationFormat>
  <Paragraphs>350</Paragraphs>
  <Slides>47</Slides>
  <Notes>29</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47</vt:i4>
      </vt:variant>
    </vt:vector>
  </HeadingPairs>
  <TitlesOfParts>
    <vt:vector size="62" baseType="lpstr">
      <vt:lpstr>Aller</vt:lpstr>
      <vt:lpstr>Arial</vt:lpstr>
      <vt:lpstr>Calibri</vt:lpstr>
      <vt:lpstr>Consolas</vt:lpstr>
      <vt:lpstr>Courier New</vt:lpstr>
      <vt:lpstr>Exo</vt:lpstr>
      <vt:lpstr>Gulim</vt:lpstr>
      <vt:lpstr>Helvetica</vt:lpstr>
      <vt:lpstr>Helvetica Light</vt:lpstr>
      <vt:lpstr>Segoe UI</vt:lpstr>
      <vt:lpstr>Segoe UI Light</vt:lpstr>
      <vt:lpstr>Segoe UI Semibold</vt:lpstr>
      <vt:lpstr>Segoe UI Semilight</vt:lpstr>
      <vt:lpstr>Wingdings</vt:lpstr>
      <vt:lpstr>Light Version</vt:lpstr>
      <vt:lpstr>Presentación de PowerPoint</vt:lpstr>
      <vt:lpstr>Presentación de PowerPoint</vt:lpstr>
      <vt:lpstr>XAMARIN: APPS NATIVAS MULTIPLATAFORMA</vt:lpstr>
      <vt:lpstr>XAMARIN</vt:lpstr>
      <vt:lpstr>XAMARIN + XAMARIN.FORMS</vt:lpstr>
      <vt:lpstr>Cualquier cosa que pudieras hacer con Objective-C, Swift, o Java se puede hacer con C# y Visual Studio con Xamarin.</vt:lpstr>
      <vt:lpstr>Presentación de PowerPoint</vt:lpstr>
      <vt:lpstr>¿QUÉ VAMOS A VER?</vt:lpstr>
      <vt:lpstr>EL RETO</vt:lpstr>
      <vt:lpstr>EN TELÉFONOS, LA CALIDAD CUESTA</vt:lpstr>
      <vt:lpstr>Presentación de PowerPoint</vt:lpstr>
      <vt:lpstr>Presentación de PowerPoint</vt:lpstr>
      <vt:lpstr>DIVERSIFICACIÓN EN IOS</vt:lpstr>
      <vt:lpstr>Presentación de PowerPoint</vt:lpstr>
      <vt:lpstr>¿Cómo testeamos?</vt:lpstr>
      <vt:lpstr>MOTIVOS PARA HACER A TESTS UNITARIOS</vt:lpstr>
      <vt:lpstr>TEST UNITARIO</vt:lpstr>
      <vt:lpstr>FRAMEWORKS PARA HACER TESTING UNITARIO</vt:lpstr>
      <vt:lpstr>ESCRIBIENDO  TESTS UNITARIOS</vt:lpstr>
      <vt:lpstr>ESCRIBIENDO  TESTS UNITARIOS</vt:lpstr>
      <vt:lpstr>DEMO</vt:lpstr>
      <vt:lpstr>INTRODUCCIÓN A LAS  PRUEBAS DE UI</vt:lpstr>
      <vt:lpstr>INTRODUCCIÓN A XAMARIN.UITEST</vt:lpstr>
      <vt:lpstr>CREANDO PROYECTO XAMARIN.UITEST</vt:lpstr>
      <vt:lpstr>DEMO</vt:lpstr>
      <vt:lpstr>ANATOMÍA PROYECTO XAMARIN.UITEST</vt:lpstr>
      <vt:lpstr>INTERACCIÓN CON UITEST</vt:lpstr>
      <vt:lpstr>Presentación de PowerPoint</vt:lpstr>
      <vt:lpstr>AÑADIENDO SOPORTE A XAMARIN.FORMS</vt:lpstr>
      <vt:lpstr>DEMO</vt:lpstr>
      <vt:lpstr>UTILIZANDO TEST RECORDER</vt:lpstr>
      <vt:lpstr>LOS REQUISITOS</vt:lpstr>
      <vt:lpstr>DEMO</vt:lpstr>
      <vt:lpstr>XAMARIN TEST CLOUD</vt:lpstr>
      <vt:lpstr>¿QUÉ ES XAMARIN TEST CLOUD?</vt:lpstr>
      <vt:lpstr>DEMO</vt:lpstr>
      <vt:lpstr>Presentación de PowerPoint</vt:lpstr>
      <vt:lpstr>Presentación de PowerPoint</vt:lpstr>
      <vt:lpstr>Presentación de PowerPoint</vt:lpstr>
      <vt:lpstr> </vt:lpstr>
      <vt:lpstr> </vt:lpstr>
      <vt:lpstr>DEMO</vt:lpstr>
      <vt:lpstr>SUBIR XAMARIN.UITEST</vt:lpstr>
      <vt:lpstr>CONCLUSIONES TESTING</vt:lpstr>
      <vt:lpstr>¿PREGUNTAS y RESPUESTAS?</vt:lpstr>
      <vt:lpstr>GRACIAS a TODOS</vt:lpstr>
      <vt:lpstr>TESTING DE APPS XAMARIN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616</cp:revision>
  <dcterms:created xsi:type="dcterms:W3CDTF">2013-04-14T10:12:28Z</dcterms:created>
  <dcterms:modified xsi:type="dcterms:W3CDTF">2017-01-29T17:39:48Z</dcterms:modified>
</cp:coreProperties>
</file>